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76" r:id="rId3"/>
    <p:sldId id="274" r:id="rId4"/>
    <p:sldId id="257" r:id="rId5"/>
    <p:sldId id="279" r:id="rId6"/>
    <p:sldId id="280" r:id="rId7"/>
    <p:sldId id="282" r:id="rId8"/>
    <p:sldId id="283" r:id="rId9"/>
    <p:sldId id="284" r:id="rId10"/>
    <p:sldId id="285" r:id="rId11"/>
    <p:sldId id="304" r:id="rId12"/>
    <p:sldId id="306" r:id="rId13"/>
    <p:sldId id="305" r:id="rId14"/>
    <p:sldId id="307" r:id="rId15"/>
    <p:sldId id="309" r:id="rId16"/>
    <p:sldId id="286"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270" r:id="rId34"/>
    <p:sldId id="269" r:id="rId35"/>
    <p:sldId id="273" r:id="rId36"/>
    <p:sldId id="262" r:id="rId37"/>
    <p:sldId id="258" r:id="rId38"/>
    <p:sldId id="260" r:id="rId39"/>
    <p:sldId id="259" r:id="rId40"/>
    <p:sldId id="261" r:id="rId41"/>
    <p:sldId id="263" r:id="rId42"/>
    <p:sldId id="264" r:id="rId43"/>
    <p:sldId id="265" r:id="rId44"/>
    <p:sldId id="266" r:id="rId45"/>
    <p:sldId id="267" r:id="rId46"/>
    <p:sldId id="268" r:id="rId47"/>
    <p:sldId id="271" r:id="rId48"/>
    <p:sldId id="272" r:id="rId49"/>
    <p:sldId id="275" r:id="rId50"/>
    <p:sldId id="278" r:id="rId51"/>
    <p:sldId id="308" r:id="rId52"/>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rat Yohannes"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0" autoAdjust="0"/>
    <p:restoredTop sz="94675" autoAdjust="0"/>
  </p:normalViewPr>
  <p:slideViewPr>
    <p:cSldViewPr>
      <p:cViewPr>
        <p:scale>
          <a:sx n="80" d="100"/>
          <a:sy n="80" d="100"/>
        </p:scale>
        <p:origin x="-1866" y="-666"/>
      </p:cViewPr>
      <p:guideLst>
        <p:guide orient="horz" pos="2160"/>
        <p:guide pos="2880"/>
      </p:guideLst>
    </p:cSldViewPr>
  </p:slideViewPr>
  <p:outlineViewPr>
    <p:cViewPr>
      <p:scale>
        <a:sx n="33" d="100"/>
        <a:sy n="33" d="100"/>
      </p:scale>
      <p:origin x="0" y="1903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6789C2-05D1-4770-BC93-4BD1BB34B36C}" type="datetimeFigureOut">
              <a:rPr lang="sv-SE" smtClean="0"/>
              <a:t>2017-09-23</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6C0436-B050-4E0B-AD61-269E56398CF1}" type="slidenum">
              <a:rPr lang="sv-SE" smtClean="0"/>
              <a:t>‹#›</a:t>
            </a:fld>
            <a:endParaRPr lang="sv-SE"/>
          </a:p>
        </p:txBody>
      </p:sp>
    </p:spTree>
    <p:extLst>
      <p:ext uri="{BB962C8B-B14F-4D97-AF65-F5344CB8AC3E}">
        <p14:creationId xmlns:p14="http://schemas.microsoft.com/office/powerpoint/2010/main" val="3666715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m-ET" sz="1000" dirty="0"/>
              <a:t>የስዊድን ትምሕርት ቤት ሊጥር የሚገባው ተማሪው...</a:t>
            </a:r>
          </a:p>
          <a:p>
            <a:r>
              <a:rPr lang="am-ET" sz="1000" dirty="0"/>
              <a:t>"...እራሱንና ሌሎችንም ሕይወት ያለባቸውን ነገሮች በዝግመታዊ ለውጥ (ኤቮሉሽን) አንጻር እንዲመለከት ለማድረግ ነው።..."</a:t>
            </a:r>
          </a:p>
          <a:p>
            <a:endParaRPr lang="am-ET" sz="1000" dirty="0"/>
          </a:p>
          <a:p>
            <a:r>
              <a:rPr lang="sv-SE" sz="1000" dirty="0"/>
              <a:t>(</a:t>
            </a:r>
            <a:r>
              <a:rPr lang="am-ET" sz="1000" dirty="0"/>
              <a:t>ይህ የተወሰደው የተፈጥሮ ሳይንስና የባዮሎጂ ትምሕርት ሊያከናውነው የሚገባው ዓላማ/ግብ</a:t>
            </a:r>
            <a:r>
              <a:rPr lang="sv-SE" sz="1000" dirty="0"/>
              <a:t>)</a:t>
            </a:r>
            <a:endParaRPr lang="en-GB" sz="1000" dirty="0"/>
          </a:p>
        </p:txBody>
      </p:sp>
      <p:sp>
        <p:nvSpPr>
          <p:cNvPr id="4" name="Slide Number Placeholder 3"/>
          <p:cNvSpPr>
            <a:spLocks noGrp="1"/>
          </p:cNvSpPr>
          <p:nvPr>
            <p:ph type="sldNum" sz="quarter" idx="10"/>
          </p:nvPr>
        </p:nvSpPr>
        <p:spPr/>
        <p:txBody>
          <a:bodyPr/>
          <a:lstStyle/>
          <a:p>
            <a:fld id="{72DCCE10-18B5-40FB-984A-4236AE2E3803}"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m-ET" sz="1000" dirty="0"/>
              <a:t>"በሽተኞችንና የአይምሮ ሕመምተኞችን መርዳት፣ ድሆችንና በእድሜ የገፉትን መርዳት ለሰው ዘር የማይገባውን ማድረግ ነው። ይሄን ማድረግ የተፈጥሮን ምርጫ ማገድ ነው።”</a:t>
            </a:r>
            <a:r>
              <a:rPr lang="sv-SE" sz="1000" dirty="0"/>
              <a:t> </a:t>
            </a:r>
          </a:p>
          <a:p>
            <a:endParaRPr lang="sv-SE" sz="1000" dirty="0"/>
          </a:p>
          <a:p>
            <a:r>
              <a:rPr lang="am-ET" sz="1000" dirty="0"/>
              <a:t>በ</a:t>
            </a:r>
            <a:r>
              <a:rPr lang="sv-SE" sz="1000" dirty="0"/>
              <a:t>1872 </a:t>
            </a:r>
            <a:r>
              <a:rPr lang="am-ET" sz="1000" dirty="0"/>
              <a:t>ቻርልስ ዳርዊን ያለውን በሌላ አባባል ስንገልጸው</a:t>
            </a:r>
            <a:endParaRPr lang="en-GB" dirty="0"/>
          </a:p>
        </p:txBody>
      </p:sp>
      <p:sp>
        <p:nvSpPr>
          <p:cNvPr id="4" name="Slide Number Placeholder 3"/>
          <p:cNvSpPr>
            <a:spLocks noGrp="1"/>
          </p:cNvSpPr>
          <p:nvPr>
            <p:ph type="sldNum" sz="quarter" idx="10"/>
          </p:nvPr>
        </p:nvSpPr>
        <p:spPr/>
        <p:txBody>
          <a:bodyPr/>
          <a:lstStyle/>
          <a:p>
            <a:fld id="{72DCCE10-18B5-40FB-984A-4236AE2E3803}" type="slidenum">
              <a:rPr lang="en-US" smtClean="0"/>
              <a:pPr/>
              <a:t>18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000" dirty="0"/>
              <a:t>”</a:t>
            </a:r>
            <a:r>
              <a:rPr lang="am-ET" sz="1000" dirty="0"/>
              <a:t>እናንተና እኔ ሰው እርስ በእርሱ በለጋስነትና እራሱን ባለመውደድ የሚረዳዳበትን ሕብረተሰብ የምንፈልግ ከሆነ ከባዮሎጂ ፍጥረታዊ በሕርያችን ያንን መሻት አይገባንም።</a:t>
            </a:r>
            <a:r>
              <a:rPr lang="sv-SE" sz="1000" dirty="0"/>
              <a:t>”</a:t>
            </a:r>
          </a:p>
          <a:p>
            <a:endParaRPr lang="sv-SE" sz="1000" dirty="0"/>
          </a:p>
          <a:p>
            <a:r>
              <a:rPr lang="am-ET" sz="1000" dirty="0"/>
              <a:t>"እኔ የሰው ማሕበረሰባዊና ፖለቲካዊ አካባቢዎችን በተመለከተ ጽኑ ፀረ-ዳርዊኒስት ነኝ”</a:t>
            </a:r>
            <a:endParaRPr lang="sv-SE" sz="1000" dirty="0"/>
          </a:p>
          <a:p>
            <a:endParaRPr lang="sv-SE" sz="1000" dirty="0"/>
          </a:p>
          <a:p>
            <a:r>
              <a:rPr lang="am-ET" sz="1000" dirty="0"/>
              <a:t>ሪቻርድ ዳውኪንስ "ራስ ወዳዱ ዘረ-መል"፣ 1992፣ ገጽ 12ና እንዲሁም "አዲሱ ሳይንቲስት" (አፕሪል 27፣ 2012) ገጽ 57.</a:t>
            </a:r>
            <a:endParaRPr lang="sv-SE" sz="1000" dirty="0"/>
          </a:p>
          <a:p>
            <a:endParaRPr lang="en-GB" dirty="0"/>
          </a:p>
        </p:txBody>
      </p:sp>
      <p:sp>
        <p:nvSpPr>
          <p:cNvPr id="4" name="Slide Number Placeholder 3"/>
          <p:cNvSpPr>
            <a:spLocks noGrp="1"/>
          </p:cNvSpPr>
          <p:nvPr>
            <p:ph type="sldNum" sz="quarter" idx="10"/>
          </p:nvPr>
        </p:nvSpPr>
        <p:spPr/>
        <p:txBody>
          <a:bodyPr/>
          <a:lstStyle/>
          <a:p>
            <a:fld id="{72DCCE10-18B5-40FB-984A-4236AE2E3803}" type="slidenum">
              <a:rPr lang="en-US" smtClean="0"/>
              <a:pPr/>
              <a:t>19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m-ET" sz="1000" dirty="0"/>
              <a:t>"ለወተት ልማት ላሞችን የምናረባ ከሆነ፣ በሂሳብ፣ ሙዚቃ ወይንም አትሌቲክስ ልቀት ያላቸውን ሰዎችን ለማፍራት ሰው የማናረባው ለምንድነው? ሂትለር ከሞተ 60 ዓመት ስላለፈው አሁን ደፈረን ልጅን በሙዚቃ ለቀት ያለውን ልጅ ማርባትና ሙዚቃ እንዲማር ማድረግ ምን ልዩነት አላቸው ብለን ለመጠየቅ መድፈር አንችልም ወይ?”</a:t>
            </a:r>
            <a:endParaRPr lang="sv-SE" sz="1000" dirty="0"/>
          </a:p>
          <a:p>
            <a:endParaRPr lang="sv-SE" dirty="0" smtClean="0"/>
          </a:p>
          <a:p>
            <a:r>
              <a:rPr lang="am-ET" dirty="0" smtClean="0"/>
              <a:t>ሪቻርድ ዳውኪንስ</a:t>
            </a:r>
            <a:r>
              <a:rPr lang="sv-SE" dirty="0" smtClean="0"/>
              <a:t>  </a:t>
            </a:r>
            <a:r>
              <a:rPr lang="fr-FR" dirty="0" smtClean="0"/>
              <a:t>http://old.richarddawkins.net/articles/353-how-predictable-richard-dawkins-supports-eugenics </a:t>
            </a:r>
            <a:endParaRPr lang="en-GB" dirty="0"/>
          </a:p>
        </p:txBody>
      </p:sp>
      <p:sp>
        <p:nvSpPr>
          <p:cNvPr id="4" name="Slide Number Placeholder 3"/>
          <p:cNvSpPr>
            <a:spLocks noGrp="1"/>
          </p:cNvSpPr>
          <p:nvPr>
            <p:ph type="sldNum" sz="quarter" idx="10"/>
          </p:nvPr>
        </p:nvSpPr>
        <p:spPr/>
        <p:txBody>
          <a:bodyPr/>
          <a:lstStyle/>
          <a:p>
            <a:fld id="{72DCCE10-18B5-40FB-984A-4236AE2E3803}" type="slidenum">
              <a:rPr lang="en-US" smtClean="0"/>
              <a:pPr/>
              <a:t>20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m-ET" sz="900" dirty="0"/>
              <a:t>"እነዚህ ነጭ ዝንጀሮዎች በጣም ያስጨንቁኛል፣ ነጭ ዝንጀሮዎችን ማየት በጣም ያሳዝናል። ጥቁር ቢሆኑ ብዙም አይሰማኝም ነበር ነገር ግን ቆዳቸው እንደኛ እኮ ነጭ ነው።”</a:t>
            </a:r>
            <a:endParaRPr lang="sv-SE" sz="900" dirty="0"/>
          </a:p>
          <a:p>
            <a:endParaRPr lang="sv-SE" sz="900" dirty="0"/>
          </a:p>
          <a:p>
            <a:pPr defTabSz="528980">
              <a:defRPr/>
            </a:pPr>
            <a:r>
              <a:rPr lang="en-US" sz="900" dirty="0" err="1"/>
              <a:t>Grigg</a:t>
            </a:r>
            <a:r>
              <a:rPr lang="en-US" sz="900" dirty="0"/>
              <a:t>, R “Potatoes and `white chimpanzees´”, Creation, </a:t>
            </a:r>
            <a:r>
              <a:rPr lang="en-US" sz="900" dirty="0" err="1"/>
              <a:t>vol</a:t>
            </a:r>
            <a:r>
              <a:rPr lang="en-US" sz="900" dirty="0"/>
              <a:t> 26, nr 4 2004, </a:t>
            </a:r>
            <a:r>
              <a:rPr lang="en-US" sz="900" dirty="0" err="1"/>
              <a:t>sid</a:t>
            </a:r>
            <a:r>
              <a:rPr lang="en-US" sz="900" dirty="0"/>
              <a:t> 15-17.</a:t>
            </a:r>
          </a:p>
          <a:p>
            <a:endParaRPr lang="en-GB" sz="900" dirty="0"/>
          </a:p>
        </p:txBody>
      </p:sp>
      <p:sp>
        <p:nvSpPr>
          <p:cNvPr id="4" name="Slide Number Placeholder 3"/>
          <p:cNvSpPr>
            <a:spLocks noGrp="1"/>
          </p:cNvSpPr>
          <p:nvPr>
            <p:ph type="sldNum" sz="quarter" idx="10"/>
          </p:nvPr>
        </p:nvSpPr>
        <p:spPr/>
        <p:txBody>
          <a:bodyPr/>
          <a:lstStyle/>
          <a:p>
            <a:fld id="{72DCCE10-18B5-40FB-984A-4236AE2E3803}" type="slidenum">
              <a:rPr lang="en-US" smtClean="0"/>
              <a:pPr/>
              <a:t>23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10"/>
          </p:nvPr>
        </p:nvSpPr>
        <p:spPr/>
        <p:txBody>
          <a:bodyPr/>
          <a:lstStyle/>
          <a:p>
            <a:fld id="{72DCCE10-18B5-40FB-984A-4236AE2E3803}" type="slidenum">
              <a:rPr lang="en-US" smtClean="0"/>
              <a:pPr/>
              <a:t>25</a:t>
            </a:fld>
            <a:endParaRPr lang="en-US"/>
          </a:p>
        </p:txBody>
      </p:sp>
    </p:spTree>
    <p:extLst>
      <p:ext uri="{BB962C8B-B14F-4D97-AF65-F5344CB8AC3E}">
        <p14:creationId xmlns:p14="http://schemas.microsoft.com/office/powerpoint/2010/main" val="2750377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000" dirty="0"/>
              <a:t>”</a:t>
            </a:r>
            <a:r>
              <a:rPr lang="am-ET" sz="1000" dirty="0"/>
              <a:t>ለማጠቃለል ያህል ለማለት የምፈልገው እርግጥ ነው ሰውን እግዚአብሔር ፈጥሮታል የሚባለው አስተሳሰብ እየተገለለ ነው መሆንም ያለበተ ይሄው ነው። የእያንዳንዱ አስተማሪና የትምሕርት ቤት አስተዳዳሪ ሃላፊነት ይሄንን መሰሉን ማግለል ነው። በጣም ደስ ይለኛል እንደዚህ አይነት ግለላ አሁን በስፋት መካሄድ በመጀመሩ። ወደፊትም ከዚህ የበለጠ ግለላው (ዲስክሪሚኔሽኑ) እንደሚቀጥል ተስፋ አለኝ!</a:t>
            </a:r>
            <a:r>
              <a:rPr lang="sv-SE" sz="1000" dirty="0"/>
              <a:t>”</a:t>
            </a:r>
          </a:p>
          <a:p>
            <a:endParaRPr lang="sv-SE" dirty="0" smtClean="0"/>
          </a:p>
          <a:p>
            <a:r>
              <a:rPr lang="sv-SE" dirty="0" smtClean="0"/>
              <a:t>John</a:t>
            </a:r>
            <a:r>
              <a:rPr lang="sv-SE" baseline="0" dirty="0" smtClean="0"/>
              <a:t> Patterson 1978</a:t>
            </a:r>
            <a:endParaRPr lang="sv-SE" dirty="0" smtClean="0"/>
          </a:p>
        </p:txBody>
      </p:sp>
      <p:sp>
        <p:nvSpPr>
          <p:cNvPr id="4" name="Slide Number Placeholder 3"/>
          <p:cNvSpPr>
            <a:spLocks noGrp="1"/>
          </p:cNvSpPr>
          <p:nvPr>
            <p:ph type="sldNum" sz="quarter" idx="10"/>
          </p:nvPr>
        </p:nvSpPr>
        <p:spPr/>
        <p:txBody>
          <a:bodyPr/>
          <a:lstStyle/>
          <a:p>
            <a:fld id="{72DCCE10-18B5-40FB-984A-4236AE2E3803}" type="slidenum">
              <a:rPr lang="en-US" smtClean="0"/>
              <a:pPr/>
              <a:t>27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m-ET" sz="800" dirty="0"/>
              <a:t>የአውሮፓው ምክር ቤት</a:t>
            </a:r>
            <a:r>
              <a:rPr lang="sv-SE" sz="800" dirty="0"/>
              <a:t> </a:t>
            </a:r>
            <a:r>
              <a:rPr lang="am-ET" sz="800" dirty="0"/>
              <a:t>ውሳኔ 1580 - እግዚአብሔር አለምን ፈጥሯል ብሎ የማስተማር አደገኛነት</a:t>
            </a:r>
            <a:endParaRPr lang="sv-SE" sz="800" dirty="0"/>
          </a:p>
          <a:p>
            <a:r>
              <a:rPr lang="am-ET" sz="1000" dirty="0"/>
              <a:t>ካልተጠነቀቅን ተፈጥረናል ባይነት የአውሮፓው ምክር ቤት ቁልፍ ጥያቄ የሆነውን የሰው ልጅን መብትን የሚያሰጋና ሊሆን ይችላል።</a:t>
            </a:r>
            <a:endParaRPr lang="sv-SE" sz="1000" dirty="0"/>
          </a:p>
          <a:p>
            <a:r>
              <a:rPr lang="am-ET" sz="1000" dirty="0"/>
              <a:t>ሳይንስን ፈጽሞ አውጥቶ መጣል ለሰው ልጅ መብትና ለዜጎች መብት ትልቅ አደጋ ነው።</a:t>
            </a:r>
            <a:endParaRPr lang="sv-SE" sz="1000" dirty="0"/>
          </a:p>
          <a:p>
            <a:r>
              <a:rPr lang="am-ET" sz="1000" dirty="0"/>
              <a:t>ስለዚህም ለሕብረተሰባችንና ለዲሞክራሲያችን መቀጠል ኤቮሉሽንን የተመለከተ ትምሕርት ሁሉ እጅግ ወሳኝ ነው!</a:t>
            </a:r>
            <a:endParaRPr lang="sv-SE" sz="1000" dirty="0"/>
          </a:p>
          <a:p>
            <a:r>
              <a:rPr lang="am-ET" sz="1000" dirty="0"/>
              <a:t>ካልተጠነቀቅን ተፈጥረናል ባይነት የአውሮፓው ምክር ቤት ቁልፍ ጥያቄ የሆነውን የሰው ልጅን መብትን ሃይማኖተኛ ጽንፈተኞች በአድጋ ይጥሉታል።</a:t>
            </a:r>
            <a:r>
              <a:rPr lang="sv-SE" sz="1000" dirty="0"/>
              <a:t> </a:t>
            </a:r>
            <a:r>
              <a:rPr lang="am-ET" sz="1000" dirty="0"/>
              <a:t>የአውሮፓው ምክር ቤት የፓርላማ አባላት በዚህ ረገድ ነገር ሳይበላሽ አስቀድሞ እርምጃ መውሰድ ሚናቸው ነው።</a:t>
            </a:r>
            <a:endParaRPr lang="en-GB" sz="1000" dirty="0"/>
          </a:p>
        </p:txBody>
      </p:sp>
      <p:sp>
        <p:nvSpPr>
          <p:cNvPr id="4" name="Slide Number Placeholder 3"/>
          <p:cNvSpPr>
            <a:spLocks noGrp="1"/>
          </p:cNvSpPr>
          <p:nvPr>
            <p:ph type="sldNum" sz="quarter" idx="10"/>
          </p:nvPr>
        </p:nvSpPr>
        <p:spPr/>
        <p:txBody>
          <a:bodyPr/>
          <a:lstStyle/>
          <a:p>
            <a:fld id="{72DCCE10-18B5-40FB-984A-4236AE2E3803}" type="slidenum">
              <a:rPr lang="en-US" smtClean="0"/>
              <a:pPr/>
              <a:t>28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86C0436-B050-4E0B-AD61-269E56398CF1}" type="slidenum">
              <a:rPr lang="sv-SE" smtClean="0"/>
              <a:t>51</a:t>
            </a:fld>
            <a:endParaRPr lang="sv-SE"/>
          </a:p>
        </p:txBody>
      </p:sp>
    </p:spTree>
    <p:extLst>
      <p:ext uri="{BB962C8B-B14F-4D97-AF65-F5344CB8AC3E}">
        <p14:creationId xmlns:p14="http://schemas.microsoft.com/office/powerpoint/2010/main" val="1361579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F7FFC75-C35F-40B8-9666-C368926D65DA}" type="datetimeFigureOut">
              <a:rPr lang="sv-SE" smtClean="0"/>
              <a:t>2017-09-23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39B26B4-F5E0-4E2A-B8FD-C7F45AE9FF5E}" type="slidenum">
              <a:rPr lang="sv-SE" smtClean="0"/>
              <a:t>‹#›</a:t>
            </a:fld>
            <a:endParaRPr lang="sv-SE"/>
          </a:p>
        </p:txBody>
      </p:sp>
    </p:spTree>
    <p:extLst>
      <p:ext uri="{BB962C8B-B14F-4D97-AF65-F5344CB8AC3E}">
        <p14:creationId xmlns:p14="http://schemas.microsoft.com/office/powerpoint/2010/main" val="3863728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F7FFC75-C35F-40B8-9666-C368926D65DA}" type="datetimeFigureOut">
              <a:rPr lang="sv-SE" smtClean="0"/>
              <a:t>2017-09-23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39B26B4-F5E0-4E2A-B8FD-C7F45AE9FF5E}" type="slidenum">
              <a:rPr lang="sv-SE" smtClean="0"/>
              <a:t>‹#›</a:t>
            </a:fld>
            <a:endParaRPr lang="sv-SE"/>
          </a:p>
        </p:txBody>
      </p:sp>
    </p:spTree>
    <p:extLst>
      <p:ext uri="{BB962C8B-B14F-4D97-AF65-F5344CB8AC3E}">
        <p14:creationId xmlns:p14="http://schemas.microsoft.com/office/powerpoint/2010/main" val="1383707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F7FFC75-C35F-40B8-9666-C368926D65DA}" type="datetimeFigureOut">
              <a:rPr lang="sv-SE" smtClean="0"/>
              <a:t>2017-09-23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39B26B4-F5E0-4E2A-B8FD-C7F45AE9FF5E}" type="slidenum">
              <a:rPr lang="sv-SE" smtClean="0"/>
              <a:t>‹#›</a:t>
            </a:fld>
            <a:endParaRPr lang="sv-SE"/>
          </a:p>
        </p:txBody>
      </p:sp>
    </p:spTree>
    <p:extLst>
      <p:ext uri="{BB962C8B-B14F-4D97-AF65-F5344CB8AC3E}">
        <p14:creationId xmlns:p14="http://schemas.microsoft.com/office/powerpoint/2010/main" val="524519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F7FFC75-C35F-40B8-9666-C368926D65DA}" type="datetimeFigureOut">
              <a:rPr lang="sv-SE" smtClean="0"/>
              <a:t>2017-09-23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39B26B4-F5E0-4E2A-B8FD-C7F45AE9FF5E}" type="slidenum">
              <a:rPr lang="sv-SE" smtClean="0"/>
              <a:t>‹#›</a:t>
            </a:fld>
            <a:endParaRPr lang="sv-SE"/>
          </a:p>
        </p:txBody>
      </p:sp>
    </p:spTree>
    <p:extLst>
      <p:ext uri="{BB962C8B-B14F-4D97-AF65-F5344CB8AC3E}">
        <p14:creationId xmlns:p14="http://schemas.microsoft.com/office/powerpoint/2010/main" val="944228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F7FFC75-C35F-40B8-9666-C368926D65DA}" type="datetimeFigureOut">
              <a:rPr lang="sv-SE" smtClean="0"/>
              <a:t>2017-09-23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39B26B4-F5E0-4E2A-B8FD-C7F45AE9FF5E}" type="slidenum">
              <a:rPr lang="sv-SE" smtClean="0"/>
              <a:t>‹#›</a:t>
            </a:fld>
            <a:endParaRPr lang="sv-SE"/>
          </a:p>
        </p:txBody>
      </p:sp>
    </p:spTree>
    <p:extLst>
      <p:ext uri="{BB962C8B-B14F-4D97-AF65-F5344CB8AC3E}">
        <p14:creationId xmlns:p14="http://schemas.microsoft.com/office/powerpoint/2010/main" val="1054296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F7FFC75-C35F-40B8-9666-C368926D65DA}" type="datetimeFigureOut">
              <a:rPr lang="sv-SE" smtClean="0"/>
              <a:t>2017-09-23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39B26B4-F5E0-4E2A-B8FD-C7F45AE9FF5E}" type="slidenum">
              <a:rPr lang="sv-SE" smtClean="0"/>
              <a:t>‹#›</a:t>
            </a:fld>
            <a:endParaRPr lang="sv-SE"/>
          </a:p>
        </p:txBody>
      </p:sp>
    </p:spTree>
    <p:extLst>
      <p:ext uri="{BB962C8B-B14F-4D97-AF65-F5344CB8AC3E}">
        <p14:creationId xmlns:p14="http://schemas.microsoft.com/office/powerpoint/2010/main" val="914000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F7FFC75-C35F-40B8-9666-C368926D65DA}" type="datetimeFigureOut">
              <a:rPr lang="sv-SE" smtClean="0"/>
              <a:t>2017-09-23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39B26B4-F5E0-4E2A-B8FD-C7F45AE9FF5E}" type="slidenum">
              <a:rPr lang="sv-SE" smtClean="0"/>
              <a:t>‹#›</a:t>
            </a:fld>
            <a:endParaRPr lang="sv-SE"/>
          </a:p>
        </p:txBody>
      </p:sp>
    </p:spTree>
    <p:extLst>
      <p:ext uri="{BB962C8B-B14F-4D97-AF65-F5344CB8AC3E}">
        <p14:creationId xmlns:p14="http://schemas.microsoft.com/office/powerpoint/2010/main" val="60870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F7FFC75-C35F-40B8-9666-C368926D65DA}" type="datetimeFigureOut">
              <a:rPr lang="sv-SE" smtClean="0"/>
              <a:t>2017-09-23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39B26B4-F5E0-4E2A-B8FD-C7F45AE9FF5E}" type="slidenum">
              <a:rPr lang="sv-SE" smtClean="0"/>
              <a:t>‹#›</a:t>
            </a:fld>
            <a:endParaRPr lang="sv-SE"/>
          </a:p>
        </p:txBody>
      </p:sp>
    </p:spTree>
    <p:extLst>
      <p:ext uri="{BB962C8B-B14F-4D97-AF65-F5344CB8AC3E}">
        <p14:creationId xmlns:p14="http://schemas.microsoft.com/office/powerpoint/2010/main" val="3274612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F7FFC75-C35F-40B8-9666-C368926D65DA}" type="datetimeFigureOut">
              <a:rPr lang="sv-SE" smtClean="0"/>
              <a:t>2017-09-23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39B26B4-F5E0-4E2A-B8FD-C7F45AE9FF5E}" type="slidenum">
              <a:rPr lang="sv-SE" smtClean="0"/>
              <a:t>‹#›</a:t>
            </a:fld>
            <a:endParaRPr lang="sv-SE"/>
          </a:p>
        </p:txBody>
      </p:sp>
    </p:spTree>
    <p:extLst>
      <p:ext uri="{BB962C8B-B14F-4D97-AF65-F5344CB8AC3E}">
        <p14:creationId xmlns:p14="http://schemas.microsoft.com/office/powerpoint/2010/main" val="709875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F7FFC75-C35F-40B8-9666-C368926D65DA}" type="datetimeFigureOut">
              <a:rPr lang="sv-SE" smtClean="0"/>
              <a:t>2017-09-23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39B26B4-F5E0-4E2A-B8FD-C7F45AE9FF5E}" type="slidenum">
              <a:rPr lang="sv-SE" smtClean="0"/>
              <a:t>‹#›</a:t>
            </a:fld>
            <a:endParaRPr lang="sv-SE"/>
          </a:p>
        </p:txBody>
      </p:sp>
    </p:spTree>
    <p:extLst>
      <p:ext uri="{BB962C8B-B14F-4D97-AF65-F5344CB8AC3E}">
        <p14:creationId xmlns:p14="http://schemas.microsoft.com/office/powerpoint/2010/main" val="2905250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F7FFC75-C35F-40B8-9666-C368926D65DA}" type="datetimeFigureOut">
              <a:rPr lang="sv-SE" smtClean="0"/>
              <a:t>2017-09-23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39B26B4-F5E0-4E2A-B8FD-C7F45AE9FF5E}" type="slidenum">
              <a:rPr lang="sv-SE" smtClean="0"/>
              <a:t>‹#›</a:t>
            </a:fld>
            <a:endParaRPr lang="sv-SE"/>
          </a:p>
        </p:txBody>
      </p:sp>
    </p:spTree>
    <p:extLst>
      <p:ext uri="{BB962C8B-B14F-4D97-AF65-F5344CB8AC3E}">
        <p14:creationId xmlns:p14="http://schemas.microsoft.com/office/powerpoint/2010/main" val="2736609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FFC75-C35F-40B8-9666-C368926D65DA}" type="datetimeFigureOut">
              <a:rPr lang="sv-SE" smtClean="0"/>
              <a:t>2017-09-23</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B26B4-F5E0-4E2A-B8FD-C7F45AE9FF5E}" type="slidenum">
              <a:rPr lang="sv-SE" smtClean="0"/>
              <a:t>‹#›</a:t>
            </a:fld>
            <a:endParaRPr lang="sv-SE"/>
          </a:p>
        </p:txBody>
      </p:sp>
    </p:spTree>
    <p:extLst>
      <p:ext uri="{BB962C8B-B14F-4D97-AF65-F5344CB8AC3E}">
        <p14:creationId xmlns:p14="http://schemas.microsoft.com/office/powerpoint/2010/main" val="2771286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ne.se/uppslagsverk/encyklopedi/l%C3%A5ng/vetenska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Intelligent_design" TargetMode="External"/><Relationship Id="rId2" Type="http://schemas.openxmlformats.org/officeDocument/2006/relationships/hyperlink" Target="http://www.evolutionsteori.se/kreationism/intelligent-design-kreationism-2-0/#Genesis_1" TargetMode="External"/><Relationship Id="rId1" Type="http://schemas.openxmlformats.org/officeDocument/2006/relationships/slideLayout" Target="../slideLayouts/slideLayout2.xml"/><Relationship Id="rId4" Type="http://schemas.openxmlformats.org/officeDocument/2006/relationships/hyperlink" Target="http://www.evolutionsteori.se/kreationism/intelligent-design-kreationism-2-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independent.co.uk/news/science/fury-at-dna-pioneers-theory-africans-are-less-intelligent-than-westerners-394898.html" TargetMode="External"/><Relationship Id="rId3" Type="http://schemas.openxmlformats.org/officeDocument/2006/relationships/hyperlink" Target="https://www.skolverket.se/sok/get?q=v%C3%A4rdegrund+sexuell+l%C3%A4ggning&amp;search=S%C3%B6k" TargetMode="External"/><Relationship Id="rId7" Type="http://schemas.openxmlformats.org/officeDocument/2006/relationships/hyperlink" Target="http://www.eugenics.net/papers/argument_VanCourt_Swedish_v2.pdf" TargetMode="External"/><Relationship Id="rId2" Type="http://schemas.openxmlformats.org/officeDocument/2006/relationships/hyperlink" Target="https://www.skolverket.se/skolutveckling/vardegrund/vardegrund-i-vardagen-1.250443" TargetMode="External"/><Relationship Id="rId1" Type="http://schemas.openxmlformats.org/officeDocument/2006/relationships/slideLayout" Target="../slideLayouts/slideLayout2.xml"/><Relationship Id="rId6" Type="http://schemas.openxmlformats.org/officeDocument/2006/relationships/hyperlink" Target="https://www.goodreads.com/work/quotes/728232-the-descent-of-man" TargetMode="External"/><Relationship Id="rId5" Type="http://schemas.openxmlformats.org/officeDocument/2006/relationships/hyperlink" Target="https://www.skolverket.se/skolutveckling/forskning/amnen-omraden/no-amnen/biologi/undervisning/evolution-1.128596" TargetMode="External"/><Relationship Id="rId4" Type="http://schemas.openxmlformats.org/officeDocument/2006/relationships/hyperlink" Target="https://www.skolverket.se/skolutveckling/forskning/amnen-omraden/no-amnen/biologi/undervisning/larande-inom-evolution-1.128647" TargetMode="External"/><Relationship Id="rId9" Type="http://schemas.openxmlformats.org/officeDocument/2006/relationships/hyperlink" Target="https://www.skolverket.se/om-skolverket/publikationer/visa-enskild-publikation?_xurl_=http://www5.skolverket.se/wtpub/ws/skolbok/wpubext/trycksak/Blob/pdf3360.pdf?k%3D3360"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merriam-webster.com/dictionary/fib" TargetMode="External"/><Relationship Id="rId13" Type="http://schemas.openxmlformats.org/officeDocument/2006/relationships/hyperlink" Target="https://www.merriam-webster.com/dictionary/taradiddle" TargetMode="External"/><Relationship Id="rId18" Type="http://schemas.openxmlformats.org/officeDocument/2006/relationships/hyperlink" Target="https://www.merriam-webster.com/dictionary/half-truth" TargetMode="External"/><Relationship Id="rId26" Type="http://schemas.openxmlformats.org/officeDocument/2006/relationships/hyperlink" Target="https://www.merriam-webster.com/dictionary/bluff" TargetMode="External"/><Relationship Id="rId39" Type="http://schemas.openxmlformats.org/officeDocument/2006/relationships/hyperlink" Target="https://www.merriam-webster.com/dictionary/misreport" TargetMode="External"/><Relationship Id="rId3" Type="http://schemas.openxmlformats.org/officeDocument/2006/relationships/hyperlink" Target="https://www.merriam-webster.com/dictionary/fable" TargetMode="External"/><Relationship Id="rId21" Type="http://schemas.openxmlformats.org/officeDocument/2006/relationships/hyperlink" Target="https://www.merriam-webster.com/dictionary/obliquity" TargetMode="External"/><Relationship Id="rId34" Type="http://schemas.openxmlformats.org/officeDocument/2006/relationships/hyperlink" Target="https://www.merriam-webster.com/dictionary/fallacy" TargetMode="External"/><Relationship Id="rId42" Type="http://schemas.openxmlformats.org/officeDocument/2006/relationships/hyperlink" Target="https://www.merriam-webster.com/dictionary/deceit" TargetMode="External"/><Relationship Id="rId47" Type="http://schemas.openxmlformats.org/officeDocument/2006/relationships/hyperlink" Target="https://www.merriam-webster.com/thesaurus/lie" TargetMode="External"/><Relationship Id="rId7" Type="http://schemas.openxmlformats.org/officeDocument/2006/relationships/hyperlink" Target="https://www.merriam-webster.com/dictionary/falsity" TargetMode="External"/><Relationship Id="rId12" Type="http://schemas.openxmlformats.org/officeDocument/2006/relationships/hyperlink" Target="https://www.merriam-webster.com/dictionary/tale" TargetMode="External"/><Relationship Id="rId17" Type="http://schemas.openxmlformats.org/officeDocument/2006/relationships/hyperlink" Target="https://www.merriam-webster.com/dictionary/exaggeration" TargetMode="External"/><Relationship Id="rId25" Type="http://schemas.openxmlformats.org/officeDocument/2006/relationships/hyperlink" Target="https://www.merriam-webster.com/dictionary/perjury" TargetMode="External"/><Relationship Id="rId33" Type="http://schemas.openxmlformats.org/officeDocument/2006/relationships/hyperlink" Target="https://www.merriam-webster.com/dictionary/canard" TargetMode="External"/><Relationship Id="rId38" Type="http://schemas.openxmlformats.org/officeDocument/2006/relationships/hyperlink" Target="https://www.merriam-webster.com/dictionary/misinformation" TargetMode="External"/><Relationship Id="rId46" Type="http://schemas.openxmlformats.org/officeDocument/2006/relationships/hyperlink" Target="https://www.merriam-webster.com/dictionary/fraudulence" TargetMode="External"/><Relationship Id="rId2" Type="http://schemas.openxmlformats.org/officeDocument/2006/relationships/hyperlink" Target="http://www.dictionary.com/browse/lie" TargetMode="External"/><Relationship Id="rId16" Type="http://schemas.openxmlformats.org/officeDocument/2006/relationships/hyperlink" Target="https://www.merriam-webster.com/dictionary/distortion" TargetMode="External"/><Relationship Id="rId20" Type="http://schemas.openxmlformats.org/officeDocument/2006/relationships/hyperlink" Target="https://www.merriam-webster.com/dictionary/equivocation" TargetMode="External"/><Relationship Id="rId29" Type="http://schemas.openxmlformats.org/officeDocument/2006/relationships/hyperlink" Target="https://www.merriam-webster.com/dictionary/pretense" TargetMode="External"/><Relationship Id="rId41" Type="http://schemas.openxmlformats.org/officeDocument/2006/relationships/hyperlink" Target="https://www.merriam-webster.com/dictionary/misstatement" TargetMode="External"/><Relationship Id="rId1" Type="http://schemas.openxmlformats.org/officeDocument/2006/relationships/slideLayout" Target="../slideLayouts/slideLayout2.xml"/><Relationship Id="rId6" Type="http://schemas.openxmlformats.org/officeDocument/2006/relationships/hyperlink" Target="https://www.merriam-webster.com/dictionary/falsehood" TargetMode="External"/><Relationship Id="rId11" Type="http://schemas.openxmlformats.org/officeDocument/2006/relationships/hyperlink" Target="https://www.merriam-webster.com/dictionary/story" TargetMode="External"/><Relationship Id="rId24" Type="http://schemas.openxmlformats.org/officeDocument/2006/relationships/hyperlink" Target="https://www.merriam-webster.com/dictionary/slander" TargetMode="External"/><Relationship Id="rId32" Type="http://schemas.openxmlformats.org/officeDocument/2006/relationships/hyperlink" Target="https://www.merriam-webster.com/dictionary/nonsense" TargetMode="External"/><Relationship Id="rId37" Type="http://schemas.openxmlformats.org/officeDocument/2006/relationships/hyperlink" Target="https://www.merriam-webster.com/dictionary/falsification" TargetMode="External"/><Relationship Id="rId40" Type="http://schemas.openxmlformats.org/officeDocument/2006/relationships/hyperlink" Target="https://www.merriam-webster.com/dictionary/misrepresentation" TargetMode="External"/><Relationship Id="rId45" Type="http://schemas.openxmlformats.org/officeDocument/2006/relationships/hyperlink" Target="https://www.merriam-webster.com/dictionary/duplicity" TargetMode="External"/><Relationship Id="rId5" Type="http://schemas.openxmlformats.org/officeDocument/2006/relationships/hyperlink" Target="https://www.merriam-webster.com/dictionary/fairy+tale" TargetMode="External"/><Relationship Id="rId15" Type="http://schemas.openxmlformats.org/officeDocument/2006/relationships/hyperlink" Target="https://www.merriam-webster.com/dictionary/whopper" TargetMode="External"/><Relationship Id="rId23" Type="http://schemas.openxmlformats.org/officeDocument/2006/relationships/hyperlink" Target="https://www.merriam-webster.com/dictionary/libel" TargetMode="External"/><Relationship Id="rId28" Type="http://schemas.openxmlformats.org/officeDocument/2006/relationships/hyperlink" Target="https://www.merriam-webster.com/dictionary/pose" TargetMode="External"/><Relationship Id="rId36" Type="http://schemas.openxmlformats.org/officeDocument/2006/relationships/hyperlink" Target="https://www.merriam-webster.com/dictionary/myth" TargetMode="External"/><Relationship Id="rId10" Type="http://schemas.openxmlformats.org/officeDocument/2006/relationships/hyperlink" Target="https://www.merriam-webster.com/dictionary/prevarication" TargetMode="External"/><Relationship Id="rId19" Type="http://schemas.openxmlformats.org/officeDocument/2006/relationships/hyperlink" Target="https://www.merriam-webster.com/dictionary/ambiguity" TargetMode="External"/><Relationship Id="rId31" Type="http://schemas.openxmlformats.org/officeDocument/2006/relationships/hyperlink" Target="https://www.merriam-webster.com/dictionary/jive" TargetMode="External"/><Relationship Id="rId44" Type="http://schemas.openxmlformats.org/officeDocument/2006/relationships/hyperlink" Target="https://www.merriam-webster.com/dictionary/dishonesty" TargetMode="External"/><Relationship Id="rId4" Type="http://schemas.openxmlformats.org/officeDocument/2006/relationships/hyperlink" Target="https://www.merriam-webster.com/dictionary/fabrication" TargetMode="External"/><Relationship Id="rId9" Type="http://schemas.openxmlformats.org/officeDocument/2006/relationships/hyperlink" Target="https://www.merriam-webster.com/dictionary/mendacity" TargetMode="External"/><Relationship Id="rId14" Type="http://schemas.openxmlformats.org/officeDocument/2006/relationships/hyperlink" Target="https://www.merriam-webster.com/dictionary/untruth" TargetMode="External"/><Relationship Id="rId22" Type="http://schemas.openxmlformats.org/officeDocument/2006/relationships/hyperlink" Target="https://www.merriam-webster.com/dictionary/defamation" TargetMode="External"/><Relationship Id="rId27" Type="http://schemas.openxmlformats.org/officeDocument/2006/relationships/hyperlink" Target="https://www.merriam-webster.com/dictionary/fiction" TargetMode="External"/><Relationship Id="rId30" Type="http://schemas.openxmlformats.org/officeDocument/2006/relationships/hyperlink" Target="https://www.merriam-webster.com/dictionary/humbug" TargetMode="External"/><Relationship Id="rId35" Type="http://schemas.openxmlformats.org/officeDocument/2006/relationships/hyperlink" Target="https://www.merriam-webster.com/dictionary/misconception" TargetMode="External"/><Relationship Id="rId43" Type="http://schemas.openxmlformats.org/officeDocument/2006/relationships/hyperlink" Target="https://www.merriam-webster.com/dictionary/deceitfulnes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ynonymer.woxikon.se/sv/fabla" TargetMode="External"/><Relationship Id="rId13" Type="http://schemas.openxmlformats.org/officeDocument/2006/relationships/hyperlink" Target="http://synonymer.woxikon.se/sv/%C3%B6verdriva" TargetMode="External"/><Relationship Id="rId18" Type="http://schemas.openxmlformats.org/officeDocument/2006/relationships/hyperlink" Target="http://synonymer.woxikon.se/sv/uppfinna" TargetMode="External"/><Relationship Id="rId26" Type="http://schemas.openxmlformats.org/officeDocument/2006/relationships/hyperlink" Target="http://synonymer.woxikon.se/sv/utbrodera" TargetMode="External"/><Relationship Id="rId3" Type="http://schemas.openxmlformats.org/officeDocument/2006/relationships/hyperlink" Target="http://synonymer.woxikon.se/sv/narras" TargetMode="External"/><Relationship Id="rId21" Type="http://schemas.openxmlformats.org/officeDocument/2006/relationships/hyperlink" Target="http://synonymer.woxikon.se/sv/koka%20ihop" TargetMode="External"/><Relationship Id="rId34" Type="http://schemas.openxmlformats.org/officeDocument/2006/relationships/hyperlink" Target="http://synonymer.woxikon.se/sv/gestalta" TargetMode="External"/><Relationship Id="rId7" Type="http://schemas.openxmlformats.org/officeDocument/2006/relationships/hyperlink" Target="http://synonymer.woxikon.se/sv/sm%C3%A4lla" TargetMode="External"/><Relationship Id="rId12" Type="http://schemas.openxmlformats.org/officeDocument/2006/relationships/hyperlink" Target="http://synonymer.woxikon.se/sv/sm%C3%A4cka" TargetMode="External"/><Relationship Id="rId17" Type="http://schemas.openxmlformats.org/officeDocument/2006/relationships/hyperlink" Target="http://synonymer.woxikon.se/sv/utfundera" TargetMode="External"/><Relationship Id="rId25" Type="http://schemas.openxmlformats.org/officeDocument/2006/relationships/hyperlink" Target="http://synonymer.woxikon.se/sv/breda" TargetMode="External"/><Relationship Id="rId33" Type="http://schemas.openxmlformats.org/officeDocument/2006/relationships/hyperlink" Target="http://synonymer.woxikon.se/sv/hitta%20p%C3%A5" TargetMode="External"/><Relationship Id="rId2" Type="http://schemas.openxmlformats.org/officeDocument/2006/relationships/hyperlink" Target="http://synonymer.woxikon.se/sv/fara%20med%20osanning" TargetMode="External"/><Relationship Id="rId16" Type="http://schemas.openxmlformats.org/officeDocument/2006/relationships/hyperlink" Target="http://synonymer.woxikon.se/sv/t%C3%A4nka%20ut" TargetMode="External"/><Relationship Id="rId20" Type="http://schemas.openxmlformats.org/officeDocument/2006/relationships/hyperlink" Target="http://synonymer.woxikon.se/sv/komma%20upp%20med" TargetMode="External"/><Relationship Id="rId29" Type="http://schemas.openxmlformats.org/officeDocument/2006/relationships/hyperlink" Target="http://synonymer.woxikon.se/sv/l%C3%A5ta%20fantasin%20l%C3%B6pa" TargetMode="External"/><Relationship Id="rId1" Type="http://schemas.openxmlformats.org/officeDocument/2006/relationships/slideLayout" Target="../slideLayouts/slideLayout2.xml"/><Relationship Id="rId6" Type="http://schemas.openxmlformats.org/officeDocument/2006/relationships/hyperlink" Target="http://synonymer.woxikon.se/sv/ber%C3%A4tta%20historier" TargetMode="External"/><Relationship Id="rId11" Type="http://schemas.openxmlformats.org/officeDocument/2006/relationships/hyperlink" Target="http://synonymer.woxikon.se/sv/hopdikta" TargetMode="External"/><Relationship Id="rId24" Type="http://schemas.openxmlformats.org/officeDocument/2006/relationships/hyperlink" Target="http://synonymer.woxikon.se/sv/grovt%20smickra" TargetMode="External"/><Relationship Id="rId32" Type="http://schemas.openxmlformats.org/officeDocument/2006/relationships/hyperlink" Target="http://synonymer.woxikon.se/sv/prata%20nonsens" TargetMode="External"/><Relationship Id="rId5" Type="http://schemas.openxmlformats.org/officeDocument/2006/relationships/hyperlink" Target="http://synonymer.woxikon.se/sv/b%C3%A4ra%20falskt%20vittnesb%C3%B6rd" TargetMode="External"/><Relationship Id="rId15" Type="http://schemas.openxmlformats.org/officeDocument/2006/relationships/hyperlink" Target="http://synonymer.woxikon.se/sv/skr%C3%A4vla" TargetMode="External"/><Relationship Id="rId23" Type="http://schemas.openxmlformats.org/officeDocument/2006/relationships/hyperlink" Target="http://synonymer.woxikon.se/sv/f%C3%A4rgl%C3%A4gga" TargetMode="External"/><Relationship Id="rId28" Type="http://schemas.openxmlformats.org/officeDocument/2006/relationships/hyperlink" Target="http://synonymer.woxikon.se/sv/b%C3%A4ttra%20p%C3%A5%20sanningen" TargetMode="External"/><Relationship Id="rId36" Type="http://schemas.openxmlformats.org/officeDocument/2006/relationships/hyperlink" Target="http://synonymer.woxikon.se/sv/prata%20i%20v%C3%A4dret" TargetMode="External"/><Relationship Id="rId10" Type="http://schemas.openxmlformats.org/officeDocument/2006/relationships/hyperlink" Target="http://synonymer.woxikon.se/sv/uppdikta" TargetMode="External"/><Relationship Id="rId19" Type="http://schemas.openxmlformats.org/officeDocument/2006/relationships/hyperlink" Target="http://synonymer.woxikon.se/sv/komma%20p%C3%A5" TargetMode="External"/><Relationship Id="rId31" Type="http://schemas.openxmlformats.org/officeDocument/2006/relationships/hyperlink" Target="http://synonymer.woxikon.se/sv/dikta" TargetMode="External"/><Relationship Id="rId4" Type="http://schemas.openxmlformats.org/officeDocument/2006/relationships/hyperlink" Target="http://synonymer.woxikon.se/sv/b%C3%A5ga" TargetMode="External"/><Relationship Id="rId9" Type="http://schemas.openxmlformats.org/officeDocument/2006/relationships/hyperlink" Target="http://synonymer.woxikon.se/sv/fabulera" TargetMode="External"/><Relationship Id="rId14" Type="http://schemas.openxmlformats.org/officeDocument/2006/relationships/hyperlink" Target="http://synonymer.woxikon.se/sv/skarva" TargetMode="External"/><Relationship Id="rId22" Type="http://schemas.openxmlformats.org/officeDocument/2006/relationships/hyperlink" Target="http://synonymer.woxikon.se/sv/hitta" TargetMode="External"/><Relationship Id="rId27" Type="http://schemas.openxmlformats.org/officeDocument/2006/relationships/hyperlink" Target="http://synonymer.woxikon.se/sv/utsmycka" TargetMode="External"/><Relationship Id="rId30" Type="http://schemas.openxmlformats.org/officeDocument/2006/relationships/hyperlink" Target="http://synonymer.woxikon.se/sv/ta%20till%20f%C3%B6r%20mycket" TargetMode="External"/><Relationship Id="rId35" Type="http://schemas.openxmlformats.org/officeDocument/2006/relationships/hyperlink" Target="http://synonymer.woxikon.se/sv/ta%20til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s://www.skolverket.se/skolutveckling/forskning/amnen-omraden/no-amnen/biologi/undervisning/larande-inom-evolution-1.128647"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sv.wikipedia.org/wiki/Promisku%C3%B6s" TargetMode="External"/><Relationship Id="rId13" Type="http://schemas.openxmlformats.org/officeDocument/2006/relationships/hyperlink" Target="https://sv.wikipedia.org/wiki/Asocial" TargetMode="External"/><Relationship Id="rId3" Type="http://schemas.openxmlformats.org/officeDocument/2006/relationships/hyperlink" Target="https://sv.wikipedia.org/wiki/Sverige" TargetMode="External"/><Relationship Id="rId7" Type="http://schemas.openxmlformats.org/officeDocument/2006/relationships/hyperlink" Target="https://sv.wikipedia.org/wiki/Tv%C3%A5ngssterilisering_i_Sverige#cite_note-Ny_steriliseringslag.2C_SvtJ_1941_s.563-4" TargetMode="External"/><Relationship Id="rId12" Type="http://schemas.openxmlformats.org/officeDocument/2006/relationships/hyperlink" Target="https://sv.wikipedia.org/wiki/Folkh%C3%A4lsa" TargetMode="External"/><Relationship Id="rId2" Type="http://schemas.openxmlformats.org/officeDocument/2006/relationships/hyperlink" Target="https://sv.wikipedia.org/wiki/Tv%C3%A5ngssterilisering" TargetMode="External"/><Relationship Id="rId1" Type="http://schemas.openxmlformats.org/officeDocument/2006/relationships/slideLayout" Target="../slideLayouts/slideLayout2.xml"/><Relationship Id="rId6" Type="http://schemas.openxmlformats.org/officeDocument/2006/relationships/hyperlink" Target="https://sv.wikipedia.org/wiki/Tv%C3%A5ngssterilisering_i_Sverige#cite_note-SOU_1999:2-3" TargetMode="External"/><Relationship Id="rId11" Type="http://schemas.openxmlformats.org/officeDocument/2006/relationships/hyperlink" Target="https://sv.wikipedia.org/wiki/Rashygien" TargetMode="External"/><Relationship Id="rId5" Type="http://schemas.openxmlformats.org/officeDocument/2006/relationships/hyperlink" Target="https://sv.wikipedia.org/wiki/K%C3%B6nstillh%C3%B6righetslagen" TargetMode="External"/><Relationship Id="rId10" Type="http://schemas.openxmlformats.org/officeDocument/2006/relationships/hyperlink" Target="https://sv.wikipedia.org/wiki/Tv%C3%A5ngssterilisering_i_Sverige#cite_note-SOU_2000:20-5" TargetMode="External"/><Relationship Id="rId4" Type="http://schemas.openxmlformats.org/officeDocument/2006/relationships/hyperlink" Target="https://sv.wikipedia.org/wiki/Sterilisering_(ingrepp)" TargetMode="External"/><Relationship Id="rId9" Type="http://schemas.openxmlformats.org/officeDocument/2006/relationships/hyperlink" Target="https://sv.wikipedia.org/wiki/Tattare" TargetMode="External"/><Relationship Id="rId14" Type="http://schemas.openxmlformats.org/officeDocument/2006/relationships/hyperlink" Target="https://sv.wikipedia.org/wiki/Tv%C3%A5ngssterilisering_i_Sverige"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http://www.vof.se/folkvett/ar-1992/nr-1/rashygienen-i-sverig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gardeborn.se/debatter/evolutionsundervisning-i-skolan.html" TargetMode="External"/><Relationship Id="rId7" Type="http://schemas.openxmlformats.org/officeDocument/2006/relationships/hyperlink" Target="https://www.goodreads.com/work/quotes/728232-the-descent-of-man" TargetMode="External"/><Relationship Id="rId2" Type="http://schemas.openxmlformats.org/officeDocument/2006/relationships/hyperlink" Target="https://newtonbloggen.wordpress.com/2012/03/11/tio-saker-som-jag-anser-talar-for-skapelse/" TargetMode="External"/><Relationship Id="rId1" Type="http://schemas.openxmlformats.org/officeDocument/2006/relationships/slideLayout" Target="../slideLayouts/slideLayout2.xml"/><Relationship Id="rId6" Type="http://schemas.openxmlformats.org/officeDocument/2006/relationships/hyperlink" Target="https://www.youtube.com/watch?v=rX9dKwIb1-A" TargetMode="External"/><Relationship Id="rId5" Type="http://schemas.openxmlformats.org/officeDocument/2006/relationships/hyperlink" Target="https://www.youtube.com/watch?v=KYJo_HwDxYE" TargetMode="External"/><Relationship Id="rId4" Type="http://schemas.openxmlformats.org/officeDocument/2006/relationships/hyperlink" Target="https://web.archive.org/web/20160111000009/http:/www.dn.se/debatt/pseudoteorier-jamstalls-med-etablerad-vetenskap/"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youtu.be/UOkUM2BQpmI" TargetMode="External"/><Relationship Id="rId3" Type="http://schemas.openxmlformats.org/officeDocument/2006/relationships/hyperlink" Target="http://deeptruths.com/articles/big_lie_exposed.html" TargetMode="External"/><Relationship Id="rId7" Type="http://schemas.openxmlformats.org/officeDocument/2006/relationships/hyperlink" Target="https://www.youtube.com/watch?v=a9EUlC4RXgk" TargetMode="External"/><Relationship Id="rId2" Type="http://schemas.openxmlformats.org/officeDocument/2006/relationships/hyperlink" Target="http://www.darwinconspiracy.com/" TargetMode="External"/><Relationship Id="rId1" Type="http://schemas.openxmlformats.org/officeDocument/2006/relationships/slideLayout" Target="../slideLayouts/slideLayout2.xml"/><Relationship Id="rId6" Type="http://schemas.openxmlformats.org/officeDocument/2006/relationships/hyperlink" Target="http://bibelfokus.se/evolutionen_obevisad" TargetMode="External"/><Relationship Id="rId5" Type="http://schemas.openxmlformats.org/officeDocument/2006/relationships/hyperlink" Target="http://www.icr.org/home/resources/resources_tracts_scientificcaseagainstevolution/&#8203;" TargetMode="External"/><Relationship Id="rId4" Type="http://schemas.openxmlformats.org/officeDocument/2006/relationships/hyperlink" Target="https://www.youtube.com/watch?v=ga33t0NI6Fk"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answersingenesis.org/charles-darwin/racism/did-darwin-promote-racism/" TargetMode="External"/><Relationship Id="rId2" Type="http://schemas.openxmlformats.org/officeDocument/2006/relationships/hyperlink" Target="http://www.icr.org/article/evolution-modern-racism/" TargetMode="External"/><Relationship Id="rId1" Type="http://schemas.openxmlformats.org/officeDocument/2006/relationships/slideLayout" Target="../slideLayouts/slideLayout2.xml"/><Relationship Id="rId6" Type="http://schemas.openxmlformats.org/officeDocument/2006/relationships/hyperlink" Target="http://christiananswers.net/q-aig/race-falsebeliefs.html" TargetMode="External"/><Relationship Id="rId5" Type="http://schemas.openxmlformats.org/officeDocument/2006/relationships/hyperlink" Target="https://www.google.com/books?hl=sv&amp;lr=&amp;id=3ywN9TxUrt8C&amp;oi=fnd&amp;pg=PA13&amp;dq=EVOLUTION+AND+RACISM&amp;ots=rsvzuaRG_X&amp;sig=4HnBFmkpYONFnZgghUn7eU9as84" TargetMode="External"/><Relationship Id="rId4" Type="http://schemas.openxmlformats.org/officeDocument/2006/relationships/hyperlink" Target="https://answersingenesis.org/charles-darwin/racism/"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www.independent.co.uk/news/science/fury-at-dna-pioneers-theory-africans-are-less-intelligent-than-westerners-394898.html" TargetMode="External"/><Relationship Id="rId3" Type="http://schemas.openxmlformats.org/officeDocument/2006/relationships/hyperlink" Target="https://www.skolverket.se/sok/get?q=v%C3%A4rdegrund+sexuell+l%C3%A4ggning&amp;search=S%C3%B6k" TargetMode="External"/><Relationship Id="rId7" Type="http://schemas.openxmlformats.org/officeDocument/2006/relationships/hyperlink" Target="http://www.eugenics.net/papers/argument_VanCourt_Swedish_v2.pdf" TargetMode="External"/><Relationship Id="rId2" Type="http://schemas.openxmlformats.org/officeDocument/2006/relationships/hyperlink" Target="https://www.skolverket.se/skolutveckling/vardegrund/vardegrund-i-vardagen-1.250443" TargetMode="External"/><Relationship Id="rId1" Type="http://schemas.openxmlformats.org/officeDocument/2006/relationships/slideLayout" Target="../slideLayouts/slideLayout2.xml"/><Relationship Id="rId6" Type="http://schemas.openxmlformats.org/officeDocument/2006/relationships/hyperlink" Target="https://www.goodreads.com/work/quotes/728232-the-descent-of-man" TargetMode="External"/><Relationship Id="rId5" Type="http://schemas.openxmlformats.org/officeDocument/2006/relationships/hyperlink" Target="https://www.skolverket.se/skolutveckling/forskning/amnen-omraden/no-amnen/biologi/undervisning/evolution-1.128596" TargetMode="External"/><Relationship Id="rId4" Type="http://schemas.openxmlformats.org/officeDocument/2006/relationships/hyperlink" Target="https://www.skolverket.se/skolutveckling/forskning/amnen-omraden/no-amnen/biologi/undervisning/larande-inom-evolution-1.128647" TargetMode="External"/><Relationship Id="rId9" Type="http://schemas.openxmlformats.org/officeDocument/2006/relationships/hyperlink" Target="https://www.skolverket.se/om-skolverket/publikationer/visa-enskild-publikation?_xurl_=http://www5.skolverket.se/wtpub/ws/skolbok/wpubext/trycksak/Blob/pdf3360.pdf?k%3D3360"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www.facebook.com/aigkenham/posts/972451422785214" TargetMode="External"/><Relationship Id="rId2" Type="http://schemas.openxmlformats.org/officeDocument/2006/relationships/hyperlink" Target="https://www.facebook.com/aigkenham/?hc_ref=ARRIS8ss1v6V3Y_eLSTWD2iAdv3lcLPyyKWm9L2sQFKq37jW-WGXKMMiMXePFyqzfF4&amp;fref=n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www.conservapedia.com/Evolutionary_racism" TargetMode="External"/><Relationship Id="rId3" Type="http://schemas.openxmlformats.org/officeDocument/2006/relationships/hyperlink" Target="https://ncse.com/library-resource/racism-publics-perception-evolution" TargetMode="External"/><Relationship Id="rId7" Type="http://schemas.openxmlformats.org/officeDocument/2006/relationships/hyperlink" Target="https://www.policeone.com/mass-casualty/articles/8575457-Church-shooters-manifesto-details-evolution-of-racist-worldview/" TargetMode="External"/><Relationship Id="rId12" Type="http://schemas.openxmlformats.org/officeDocument/2006/relationships/hyperlink" Target="http://www.conservapedia.com/Social_effects_of_the_theory_of_evolution" TargetMode="External"/><Relationship Id="rId2" Type="http://schemas.openxmlformats.org/officeDocument/2006/relationships/hyperlink" Target="http://www.independent.co.uk/news/science/fury-at-dna-pioneers-theory-africans-are-less-intelligent-than-westerners-394898.html" TargetMode="External"/><Relationship Id="rId1" Type="http://schemas.openxmlformats.org/officeDocument/2006/relationships/slideLayout" Target="../slideLayouts/slideLayout2.xml"/><Relationship Id="rId6" Type="http://schemas.openxmlformats.org/officeDocument/2006/relationships/hyperlink" Target="http://christiananswers.net/q-aig/race-falsebeliefs.html" TargetMode="External"/><Relationship Id="rId11" Type="http://schemas.openxmlformats.org/officeDocument/2006/relationships/hyperlink" Target="http://www.conservapedia.com/Evolution" TargetMode="External"/><Relationship Id="rId5" Type="http://schemas.openxmlformats.org/officeDocument/2006/relationships/hyperlink" Target="https://answersingenesis.org/charles-darwin/racism/did-darwin-promote-racism/" TargetMode="External"/><Relationship Id="rId10" Type="http://schemas.openxmlformats.org/officeDocument/2006/relationships/hyperlink" Target="http://www.conservapedia.com/Charles_Darwin" TargetMode="External"/><Relationship Id="rId4" Type="http://schemas.openxmlformats.org/officeDocument/2006/relationships/hyperlink" Target="https://answersingenesis.org/racism/dna-pioneer-in-evolutionary-racism-storm/#fn_1" TargetMode="External"/><Relationship Id="rId9" Type="http://schemas.openxmlformats.org/officeDocument/2006/relationships/hyperlink" Target="http://www.conservapedia.com/Racist"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DoAyK9vgPPQ" TargetMode="External"/><Relationship Id="rId2" Type="http://schemas.openxmlformats.org/officeDocument/2006/relationships/hyperlink" Target="https://www.youtube.com/watch?v=Xd6V2rx_RUQ"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goodreads.com/work/quotes/728232-the-descent-of-man"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thetruthwins.com/archives/44-reasons-why-evolution-is-just-a-fairy-tale-for-adults" TargetMode="External"/><Relationship Id="rId7" Type="http://schemas.openxmlformats.org/officeDocument/2006/relationships/hyperlink" Target="http://www.darwinconspiracy.com/" TargetMode="External"/><Relationship Id="rId2" Type="http://schemas.openxmlformats.org/officeDocument/2006/relationships/hyperlink" Target="http://thecommonroomblog.com/2012/07/book-review-10-books-that-screwed-up-the-world-and-5-others-that-didnt-help.html" TargetMode="External"/><Relationship Id="rId1" Type="http://schemas.openxmlformats.org/officeDocument/2006/relationships/slideLayout" Target="../slideLayouts/slideLayout2.xml"/><Relationship Id="rId6" Type="http://schemas.openxmlformats.org/officeDocument/2006/relationships/hyperlink" Target="https://www.youtube.com/watch?v=LWWFf8G3BKI&amp;feature=youtu.be" TargetMode="External"/><Relationship Id="rId5" Type="http://schemas.openxmlformats.org/officeDocument/2006/relationships/hyperlink" Target="https://youtu.be/odEnkhI_kCI" TargetMode="External"/><Relationship Id="rId4" Type="http://schemas.openxmlformats.org/officeDocument/2006/relationships/hyperlink" Target="https://youtu.be/akSkevZxYFM"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www.arn.org/blogs/index.php/2/2009/02/05/ten_worst_books_7_adolf_hitler_s_mein_ka_1925" TargetMode="External"/><Relationship Id="rId3" Type="http://schemas.openxmlformats.org/officeDocument/2006/relationships/hyperlink" Target="http://www.arn.org/blogs/index.php/2/2009/02/06/ten_worst_books_2_john_stuart_mill_s_uti_1863" TargetMode="External"/><Relationship Id="rId7" Type="http://schemas.openxmlformats.org/officeDocument/2006/relationships/hyperlink" Target="http://www.arn.org/blogs/index.php/2/2009/02/05/ten_worst_books_6_margaret_sanger_s_the__1922" TargetMode="External"/><Relationship Id="rId12" Type="http://schemas.openxmlformats.org/officeDocument/2006/relationships/hyperlink" Target="http://www.arn.org/blogs/index.php/2/2009/02/05/the_fifth_book_that_didn_t_help_betty_fr_1963" TargetMode="External"/><Relationship Id="rId2" Type="http://schemas.openxmlformats.org/officeDocument/2006/relationships/hyperlink" Target="http://www.arn.org/blogs/index.php/2/2009/02/06/ten_worst_books_1_marx_and_engels_s_the__1848" TargetMode="External"/><Relationship Id="rId1" Type="http://schemas.openxmlformats.org/officeDocument/2006/relationships/slideLayout" Target="../slideLayouts/slideLayout2.xml"/><Relationship Id="rId6" Type="http://schemas.openxmlformats.org/officeDocument/2006/relationships/hyperlink" Target="http://www.arn.org/blogs/index.php/2/2009/02/06/ten_worst_books_5_v_i_lenin_s_the_state_1917" TargetMode="External"/><Relationship Id="rId11" Type="http://schemas.openxmlformats.org/officeDocument/2006/relationships/hyperlink" Target="http://www.arn.org/blogs/index.php/2/2009/02/05/ten_worst_books_10_alfred_kinsey_s_sexua_1948" TargetMode="External"/><Relationship Id="rId5" Type="http://schemas.openxmlformats.org/officeDocument/2006/relationships/hyperlink" Target="http://www.arn.org/blogs/index.php/2/2009/02/06/ten_worst_books_4_friedrich_nietzsche_s_1886" TargetMode="External"/><Relationship Id="rId10" Type="http://schemas.openxmlformats.org/officeDocument/2006/relationships/hyperlink" Target="http://www.arn.org/blogs/index.php/2/2009/02/05/ten_worst_books_9_margaret_mead_s_coming_1928" TargetMode="External"/><Relationship Id="rId4" Type="http://schemas.openxmlformats.org/officeDocument/2006/relationships/hyperlink" Target="http://www.arn.org/blogs/index.php/2/2009/02/06/ten_worst_books_3_charles_darwin_s_the_d_1871" TargetMode="External"/><Relationship Id="rId9" Type="http://schemas.openxmlformats.org/officeDocument/2006/relationships/hyperlink" Target="http://www.arn.org/blogs/index.php/2/2009/02/05/ten_worst_books_8_sigmund_freud_s_the_fu_1927"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thecatholicthing.org/2013/05/01/worshipping-the-state/" TargetMode="External"/><Relationship Id="rId2" Type="http://schemas.openxmlformats.org/officeDocument/2006/relationships/hyperlink" Target="https://www.amazon.co.uk/Benjamin-Wiker/e/B001JP7RQK/ref=dp_byline_cont_book_1"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credoakademin.nu/index.php/articles/article/vetenskap_och_intelligent_design_id/" TargetMode="External"/><Relationship Id="rId2" Type="http://schemas.openxmlformats.org/officeDocument/2006/relationships/hyperlink" Target="http://www.evolutionsteori.se/kreationism/intelligent-design-kreationism-2-0/" TargetMode="External"/><Relationship Id="rId1" Type="http://schemas.openxmlformats.org/officeDocument/2006/relationships/slideLayout" Target="../slideLayouts/slideLayout2.xml"/><Relationship Id="rId6" Type="http://schemas.openxmlformats.org/officeDocument/2006/relationships/hyperlink" Target="http://www.gluefox.com/skap/id.shtm" TargetMode="External"/><Relationship Id="rId5" Type="http://schemas.openxmlformats.org/officeDocument/2006/relationships/hyperlink" Target="http://www.expressen.se/debatt/intelligent-design-ar-en-vetenskap/" TargetMode="External"/><Relationship Id="rId4" Type="http://schemas.openxmlformats.org/officeDocument/2006/relationships/hyperlink" Target="http://www.intelligentdesign.org/whatisid.php" TargetMode="External"/></Relationships>
</file>

<file path=ppt/slides/_rels/slide49.xml.rels><?xml version="1.0" encoding="UTF-8" standalone="yes"?>
<Relationships xmlns="http://schemas.openxmlformats.org/package/2006/relationships"><Relationship Id="rId2" Type="http://schemas.openxmlformats.org/officeDocument/2006/relationships/hyperlink" Target="https://www.forbes.com/sites/trevornace/2017/07/03/a-young-earth-creationist-just-sued-the-grand-canyon-over-religious-discrimination-and-won/#4bf4c8cf885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darwinconspiracy.co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51520" y="260648"/>
            <a:ext cx="8640960" cy="5328592"/>
          </a:xfrm>
        </p:spPr>
        <p:txBody>
          <a:bodyPr>
            <a:noAutofit/>
          </a:bodyPr>
          <a:lstStyle/>
          <a:p>
            <a:r>
              <a:rPr lang="sv-SE" sz="9600" b="1" dirty="0" smtClean="0">
                <a:solidFill>
                  <a:srgbClr val="0000FF"/>
                </a:solidFill>
                <a:effectLst>
                  <a:outerShdw blurRad="38100" dist="38100" dir="2700000" algn="tl">
                    <a:srgbClr val="000000">
                      <a:alpha val="43137"/>
                    </a:srgbClr>
                  </a:outerShdw>
                </a:effectLst>
                <a:latin typeface="Berlin Sans FB Demi" panose="020E0802020502020306" pitchFamily="34" charset="0"/>
              </a:rPr>
              <a:t>EVOLUTION:</a:t>
            </a:r>
            <a:br>
              <a:rPr lang="sv-SE" sz="9600" b="1" dirty="0" smtClean="0">
                <a:solidFill>
                  <a:srgbClr val="0000FF"/>
                </a:solidFill>
                <a:effectLst>
                  <a:outerShdw blurRad="38100" dist="38100" dir="2700000" algn="tl">
                    <a:srgbClr val="000000">
                      <a:alpha val="43137"/>
                    </a:srgbClr>
                  </a:outerShdw>
                </a:effectLst>
                <a:latin typeface="Berlin Sans FB Demi" panose="020E0802020502020306" pitchFamily="34" charset="0"/>
              </a:rPr>
            </a:br>
            <a:r>
              <a:rPr lang="sv-SE" sz="3200" b="1" dirty="0" err="1" smtClean="0">
                <a:solidFill>
                  <a:srgbClr val="0000FF"/>
                </a:solidFill>
                <a:effectLst>
                  <a:outerShdw blurRad="38100" dist="38100" dir="2700000" algn="tl">
                    <a:srgbClr val="000000">
                      <a:alpha val="43137"/>
                    </a:srgbClr>
                  </a:outerShdw>
                </a:effectLst>
                <a:latin typeface="Berlin Sans FB Demi" panose="020E0802020502020306" pitchFamily="34" charset="0"/>
              </a:rPr>
              <a:t>Exposing</a:t>
            </a:r>
            <a:r>
              <a:rPr lang="sv-SE" sz="3200" b="1" dirty="0" smtClean="0">
                <a:solidFill>
                  <a:srgbClr val="0000FF"/>
                </a:solidFill>
                <a:effectLst>
                  <a:outerShdw blurRad="38100" dist="38100" dir="2700000" algn="tl">
                    <a:srgbClr val="000000">
                      <a:alpha val="43137"/>
                    </a:srgbClr>
                  </a:outerShdw>
                </a:effectLst>
                <a:latin typeface="Berlin Sans FB Demi" panose="020E0802020502020306" pitchFamily="34" charset="0"/>
              </a:rPr>
              <a:t> </a:t>
            </a:r>
            <a:r>
              <a:rPr lang="sv-SE" sz="3200" b="1" dirty="0">
                <a:solidFill>
                  <a:srgbClr val="0000FF"/>
                </a:solidFill>
                <a:effectLst>
                  <a:outerShdw blurRad="38100" dist="38100" dir="2700000" algn="tl">
                    <a:srgbClr val="000000">
                      <a:alpha val="43137"/>
                    </a:srgbClr>
                  </a:outerShdw>
                </a:effectLst>
                <a:latin typeface="Berlin Sans FB Demi" panose="020E0802020502020306" pitchFamily="34" charset="0"/>
              </a:rPr>
              <a:t>the </a:t>
            </a:r>
            <a:r>
              <a:rPr lang="sv-SE" sz="3200" b="1" dirty="0" err="1">
                <a:solidFill>
                  <a:srgbClr val="0000FF"/>
                </a:solidFill>
                <a:effectLst>
                  <a:outerShdw blurRad="38100" dist="38100" dir="2700000" algn="tl">
                    <a:srgbClr val="000000">
                      <a:alpha val="43137"/>
                    </a:srgbClr>
                  </a:outerShdw>
                </a:effectLst>
                <a:latin typeface="Berlin Sans FB Demi" panose="020E0802020502020306" pitchFamily="34" charset="0"/>
              </a:rPr>
              <a:t>deadly</a:t>
            </a:r>
            <a:r>
              <a:rPr lang="sv-SE" sz="3200" b="1" dirty="0">
                <a:solidFill>
                  <a:srgbClr val="0000FF"/>
                </a:solidFill>
                <a:effectLst>
                  <a:outerShdw blurRad="38100" dist="38100" dir="2700000" algn="tl">
                    <a:srgbClr val="000000">
                      <a:alpha val="43137"/>
                    </a:srgbClr>
                  </a:outerShdw>
                </a:effectLst>
                <a:latin typeface="Berlin Sans FB Demi" panose="020E0802020502020306" pitchFamily="34" charset="0"/>
              </a:rPr>
              <a:t> lies in </a:t>
            </a:r>
            <a:r>
              <a:rPr lang="sv-SE" sz="3200" b="1" dirty="0" err="1">
                <a:solidFill>
                  <a:srgbClr val="0000FF"/>
                </a:solidFill>
                <a:effectLst>
                  <a:outerShdw blurRad="38100" dist="38100" dir="2700000" algn="tl">
                    <a:srgbClr val="000000">
                      <a:alpha val="43137"/>
                    </a:srgbClr>
                  </a:outerShdw>
                </a:effectLst>
                <a:latin typeface="Berlin Sans FB Demi" panose="020E0802020502020306" pitchFamily="34" charset="0"/>
              </a:rPr>
              <a:t>Schools</a:t>
            </a:r>
            <a:r>
              <a:rPr lang="sv-SE" sz="3200" b="1" dirty="0">
                <a:solidFill>
                  <a:srgbClr val="0000FF"/>
                </a:solidFill>
                <a:effectLst>
                  <a:outerShdw blurRad="38100" dist="38100" dir="2700000" algn="tl">
                    <a:srgbClr val="000000">
                      <a:alpha val="43137"/>
                    </a:srgbClr>
                  </a:outerShdw>
                </a:effectLst>
                <a:latin typeface="Berlin Sans FB Demi" panose="020E0802020502020306" pitchFamily="34" charset="0"/>
              </a:rPr>
              <a:t> in ”the western </a:t>
            </a:r>
            <a:r>
              <a:rPr lang="sv-SE" sz="3200" b="1" dirty="0" err="1">
                <a:solidFill>
                  <a:srgbClr val="0000FF"/>
                </a:solidFill>
                <a:effectLst>
                  <a:outerShdw blurRad="38100" dist="38100" dir="2700000" algn="tl">
                    <a:srgbClr val="000000">
                      <a:alpha val="43137"/>
                    </a:srgbClr>
                  </a:outerShdw>
                </a:effectLst>
                <a:latin typeface="Berlin Sans FB Demi" panose="020E0802020502020306" pitchFamily="34" charset="0"/>
              </a:rPr>
              <a:t>world</a:t>
            </a:r>
            <a:r>
              <a:rPr lang="sv-SE" sz="3200" b="1" dirty="0">
                <a:solidFill>
                  <a:srgbClr val="0000FF"/>
                </a:solidFill>
                <a:effectLst>
                  <a:outerShdw blurRad="38100" dist="38100" dir="2700000" algn="tl">
                    <a:srgbClr val="000000">
                      <a:alpha val="43137"/>
                    </a:srgbClr>
                  </a:outerShdw>
                </a:effectLst>
                <a:latin typeface="Berlin Sans FB Demi" panose="020E0802020502020306" pitchFamily="34" charset="0"/>
              </a:rPr>
              <a:t>”</a:t>
            </a:r>
          </a:p>
        </p:txBody>
      </p:sp>
      <p:sp>
        <p:nvSpPr>
          <p:cNvPr id="3" name="Underrubrik 2"/>
          <p:cNvSpPr>
            <a:spLocks noGrp="1"/>
          </p:cNvSpPr>
          <p:nvPr>
            <p:ph type="subTitle" idx="1"/>
          </p:nvPr>
        </p:nvSpPr>
        <p:spPr>
          <a:xfrm>
            <a:off x="1331640" y="5805264"/>
            <a:ext cx="6400800" cy="697632"/>
          </a:xfrm>
        </p:spPr>
        <p:txBody>
          <a:bodyPr>
            <a:normAutofit fontScale="70000" lnSpcReduction="20000"/>
          </a:bodyPr>
          <a:lstStyle/>
          <a:p>
            <a:r>
              <a:rPr lang="sv-SE" dirty="0">
                <a:solidFill>
                  <a:srgbClr val="0000FF"/>
                </a:solidFill>
              </a:rPr>
              <a:t>By Yohannes Asrat</a:t>
            </a:r>
          </a:p>
          <a:p>
            <a:r>
              <a:rPr lang="sv-SE" dirty="0">
                <a:solidFill>
                  <a:srgbClr val="0000FF"/>
                </a:solidFill>
              </a:rPr>
              <a:t>2017-08-03</a:t>
            </a:r>
          </a:p>
        </p:txBody>
      </p:sp>
    </p:spTree>
    <p:extLst>
      <p:ext uri="{BB962C8B-B14F-4D97-AF65-F5344CB8AC3E}">
        <p14:creationId xmlns:p14="http://schemas.microsoft.com/office/powerpoint/2010/main" val="1424938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t>Det är en fråga om världsbild</a:t>
            </a:r>
          </a:p>
        </p:txBody>
      </p:sp>
      <p:sp>
        <p:nvSpPr>
          <p:cNvPr id="3" name="Platshållare för innehåll 2"/>
          <p:cNvSpPr>
            <a:spLocks noGrp="1"/>
          </p:cNvSpPr>
          <p:nvPr>
            <p:ph idx="1"/>
          </p:nvPr>
        </p:nvSpPr>
        <p:spPr/>
        <p:txBody>
          <a:bodyPr vert="horz" lIns="91440" tIns="45720" rIns="91440" bIns="45720" rtlCol="0" anchor="t">
            <a:normAutofit lnSpcReduction="10000"/>
          </a:bodyPr>
          <a:lstStyle/>
          <a:p>
            <a:r>
              <a:rPr lang="sv-SE" dirty="0"/>
              <a:t>1 Kor. 1:20-21</a:t>
            </a:r>
          </a:p>
          <a:p>
            <a:r>
              <a:rPr lang="sv-SE" dirty="0"/>
              <a:t>"</a:t>
            </a:r>
            <a:r>
              <a:rPr lang="sv-SE" sz="3600" dirty="0">
                <a:latin typeface="Arial"/>
                <a:cs typeface="Arial"/>
              </a:rPr>
              <a:t>Var är den här världens debattörer ? Har inte Gud gjort den här världens visdom till dårskap?  21 När världen inte genom sin visdom lärde känna Gud i hans vishet, beslöt Gud att genom den dårskap vi förkunnar frälsa dem som tror. </a:t>
            </a:r>
            <a:r>
              <a:rPr lang="sv-SE" dirty="0"/>
              <a:t>"</a:t>
            </a:r>
          </a:p>
        </p:txBody>
      </p:sp>
    </p:spTree>
    <p:extLst>
      <p:ext uri="{BB962C8B-B14F-4D97-AF65-F5344CB8AC3E}">
        <p14:creationId xmlns:p14="http://schemas.microsoft.com/office/powerpoint/2010/main" val="4007612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Vad är ”vetenskap”?</a:t>
            </a:r>
            <a:endParaRPr lang="sv-SE" b="1" dirty="0"/>
          </a:p>
        </p:txBody>
      </p:sp>
      <p:sp>
        <p:nvSpPr>
          <p:cNvPr id="3" name="Platshållare för innehåll 2"/>
          <p:cNvSpPr>
            <a:spLocks noGrp="1"/>
          </p:cNvSpPr>
          <p:nvPr>
            <p:ph idx="1"/>
          </p:nvPr>
        </p:nvSpPr>
        <p:spPr/>
        <p:txBody>
          <a:bodyPr>
            <a:normAutofit fontScale="85000" lnSpcReduction="10000"/>
          </a:bodyPr>
          <a:lstStyle/>
          <a:p>
            <a:r>
              <a:rPr lang="sv-SE" b="1" dirty="0" smtClean="0"/>
              <a:t>vetenskap</a:t>
            </a:r>
            <a:r>
              <a:rPr lang="sv-SE" dirty="0"/>
              <a:t> (lågtyska </a:t>
            </a:r>
            <a:r>
              <a:rPr lang="sv-SE" i="1" dirty="0" err="1"/>
              <a:t>wetenskap</a:t>
            </a:r>
            <a:r>
              <a:rPr lang="sv-SE" dirty="0"/>
              <a:t>, egentligen ’kännedom’, ’kunskap’), organiserad kunskap; som verksamhet ett systematiskt och metodiskt inhämtande av kunskap inom ett visst område</a:t>
            </a:r>
            <a:r>
              <a:rPr lang="sv-SE" dirty="0" smtClean="0"/>
              <a:t>.</a:t>
            </a:r>
          </a:p>
          <a:p>
            <a:r>
              <a:rPr lang="sv-SE" dirty="0"/>
              <a:t>Detta kan ske genom att man samlar in och klassificerar data, gör observationer och experiment eller tolkar och analyserar tillgängligt material (t.ex. dokument, föremål) för att sedan kunna dra generella slutsatser och formulera resultat.</a:t>
            </a:r>
            <a:endParaRPr lang="sv-SE" dirty="0"/>
          </a:p>
          <a:p>
            <a:r>
              <a:rPr lang="sv-SE" sz="2400" dirty="0"/>
              <a:t>Källa: </a:t>
            </a:r>
            <a:r>
              <a:rPr lang="sv-SE" sz="2400" dirty="0">
                <a:hlinkClick r:id="rId2"/>
              </a:rPr>
              <a:t>http://</a:t>
            </a:r>
            <a:r>
              <a:rPr lang="sv-SE" sz="2400" dirty="0" smtClean="0">
                <a:hlinkClick r:id="rId2"/>
              </a:rPr>
              <a:t>www.ne.se/uppslagsverk/encyklopedi/l%C3%A5ng/vetenskap</a:t>
            </a:r>
            <a:r>
              <a:rPr lang="sv-SE" sz="2400" dirty="0" smtClean="0"/>
              <a:t> </a:t>
            </a:r>
          </a:p>
          <a:p>
            <a:endParaRPr lang="sv-SE" dirty="0"/>
          </a:p>
        </p:txBody>
      </p:sp>
    </p:spTree>
    <p:extLst>
      <p:ext uri="{BB962C8B-B14F-4D97-AF65-F5344CB8AC3E}">
        <p14:creationId xmlns:p14="http://schemas.microsoft.com/office/powerpoint/2010/main" val="2837677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r>
              <a:rPr lang="sv-SE" dirty="0" smtClean="0"/>
              <a:t>Ärligt sökande </a:t>
            </a:r>
            <a:r>
              <a:rPr lang="sv-SE" dirty="0"/>
              <a:t>efter </a:t>
            </a:r>
            <a:r>
              <a:rPr lang="sv-SE" dirty="0" smtClean="0"/>
              <a:t>”kunskap”?</a:t>
            </a:r>
          </a:p>
          <a:p>
            <a:endParaRPr lang="sv-SE" dirty="0"/>
          </a:p>
          <a:p>
            <a:endParaRPr lang="sv-SE" dirty="0"/>
          </a:p>
        </p:txBody>
      </p:sp>
      <p:sp>
        <p:nvSpPr>
          <p:cNvPr id="4" name="Rubrik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b="1" dirty="0" smtClean="0"/>
              <a:t>Vad är ”vetenskap”?  (forts.)</a:t>
            </a:r>
            <a:endParaRPr lang="sv-SE" b="1" dirty="0"/>
          </a:p>
        </p:txBody>
      </p:sp>
    </p:spTree>
    <p:extLst>
      <p:ext uri="{BB962C8B-B14F-4D97-AF65-F5344CB8AC3E}">
        <p14:creationId xmlns:p14="http://schemas.microsoft.com/office/powerpoint/2010/main" val="1237219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5400" b="1" dirty="0" smtClean="0">
                <a:effectLst>
                  <a:outerShdw blurRad="38100" dist="38100" dir="2700000" algn="tl">
                    <a:srgbClr val="000000">
                      <a:alpha val="43137"/>
                    </a:srgbClr>
                  </a:outerShdw>
                </a:effectLst>
              </a:rPr>
              <a:t>”Intelligent design” vad är det?</a:t>
            </a:r>
            <a:endParaRPr lang="sv-SE" b="1" dirty="0">
              <a:effectLst>
                <a:outerShdw blurRad="38100" dist="38100" dir="2700000" algn="tl">
                  <a:srgbClr val="000000">
                    <a:alpha val="43137"/>
                  </a:srgbClr>
                </a:outerShdw>
              </a:effectLst>
            </a:endParaRPr>
          </a:p>
        </p:txBody>
      </p:sp>
      <p:sp>
        <p:nvSpPr>
          <p:cNvPr id="3" name="Platshållare för innehåll 2"/>
          <p:cNvSpPr>
            <a:spLocks noGrp="1"/>
          </p:cNvSpPr>
          <p:nvPr>
            <p:ph idx="1"/>
          </p:nvPr>
        </p:nvSpPr>
        <p:spPr/>
        <p:txBody>
          <a:bodyPr>
            <a:normAutofit/>
          </a:bodyPr>
          <a:lstStyle/>
          <a:p>
            <a:r>
              <a:rPr lang="sv-SE" i="1" dirty="0"/>
              <a:t>”Man kan på vetenskaplig grund argumentera för att naturen är skapad, t.ex. genom att </a:t>
            </a:r>
            <a:r>
              <a:rPr lang="sv-SE" i="1" dirty="0" smtClean="0"/>
              <a:t>studera </a:t>
            </a:r>
            <a:r>
              <a:rPr lang="sv-SE" i="1" dirty="0"/>
              <a:t>den design som finns i naturen.”</a:t>
            </a:r>
            <a:r>
              <a:rPr lang="sv-SE" dirty="0"/>
              <a:t> </a:t>
            </a:r>
            <a:r>
              <a:rPr lang="sv-SE" dirty="0">
                <a:hlinkClick r:id="rId2"/>
              </a:rPr>
              <a:t>[G1</a:t>
            </a:r>
            <a:r>
              <a:rPr lang="sv-SE" dirty="0" smtClean="0">
                <a:hlinkClick r:id="rId2"/>
              </a:rPr>
              <a:t>]</a:t>
            </a:r>
            <a:endParaRPr lang="sv-SE" dirty="0" smtClean="0"/>
          </a:p>
          <a:p>
            <a:r>
              <a:rPr lang="sv-SE" dirty="0" smtClean="0"/>
              <a:t>”</a:t>
            </a:r>
            <a:r>
              <a:rPr lang="sv-SE" dirty="0"/>
              <a:t> Enligt </a:t>
            </a:r>
            <a:r>
              <a:rPr lang="sv-SE" dirty="0">
                <a:hlinkClick r:id="rId3"/>
              </a:rPr>
              <a:t>Intelligent Design (ID)</a:t>
            </a:r>
            <a:r>
              <a:rPr lang="sv-SE" dirty="0"/>
              <a:t> är livet på jorden alltför komplext för att ha kunnat uppstå enbart genom evolutionära mekanismer och att det i stället visar tecken på avsiktlig design</a:t>
            </a:r>
            <a:r>
              <a:rPr lang="sv-SE" dirty="0" smtClean="0"/>
              <a:t>.”</a:t>
            </a:r>
          </a:p>
          <a:p>
            <a:r>
              <a:rPr lang="sv-SE" sz="1600" dirty="0"/>
              <a:t>Källa: </a:t>
            </a:r>
            <a:r>
              <a:rPr lang="sv-SE" sz="1600" dirty="0">
                <a:hlinkClick r:id="rId4"/>
              </a:rPr>
              <a:t>http://www.evolutionsteori.se/kreationism/intelligent-design-kreationism-2-0</a:t>
            </a:r>
            <a:r>
              <a:rPr lang="sv-SE" sz="1600" dirty="0" smtClean="0">
                <a:hlinkClick r:id="rId4"/>
              </a:rPr>
              <a:t>/</a:t>
            </a:r>
            <a:endParaRPr lang="sv-SE" sz="1600" dirty="0" smtClean="0"/>
          </a:p>
          <a:p>
            <a:endParaRPr lang="sv-SE" dirty="0"/>
          </a:p>
        </p:txBody>
      </p:sp>
    </p:spTree>
    <p:extLst>
      <p:ext uri="{BB962C8B-B14F-4D97-AF65-F5344CB8AC3E}">
        <p14:creationId xmlns:p14="http://schemas.microsoft.com/office/powerpoint/2010/main" val="3312905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6" y="260648"/>
            <a:ext cx="8424936" cy="1296144"/>
          </a:xfrm>
        </p:spPr>
        <p:txBody>
          <a:bodyPr>
            <a:noAutofit/>
          </a:bodyPr>
          <a:lstStyle/>
          <a:p>
            <a:r>
              <a:rPr lang="sv-SE" sz="4800" b="1" dirty="0" smtClean="0">
                <a:effectLst>
                  <a:outerShdw blurRad="38100" dist="38100" dir="2700000" algn="tl">
                    <a:srgbClr val="000000">
                      <a:alpha val="43137"/>
                    </a:srgbClr>
                  </a:outerShdw>
                </a:effectLst>
              </a:rPr>
              <a:t>Intelligent design får INTE undervisas i skolan p g a ….?</a:t>
            </a:r>
            <a:endParaRPr lang="sv-SE" sz="4800" b="1" dirty="0">
              <a:effectLst>
                <a:outerShdw blurRad="38100" dist="38100" dir="2700000" algn="tl">
                  <a:srgbClr val="000000">
                    <a:alpha val="43137"/>
                  </a:srgbClr>
                </a:outerShdw>
              </a:effectLst>
            </a:endParaRPr>
          </a:p>
        </p:txBody>
      </p:sp>
      <p:sp>
        <p:nvSpPr>
          <p:cNvPr id="3" name="Platshållare för innehåll 2"/>
          <p:cNvSpPr>
            <a:spLocks noGrp="1"/>
          </p:cNvSpPr>
          <p:nvPr>
            <p:ph idx="1"/>
          </p:nvPr>
        </p:nvSpPr>
        <p:spPr>
          <a:xfrm>
            <a:off x="457200" y="1844824"/>
            <a:ext cx="8229600" cy="4281339"/>
          </a:xfrm>
        </p:spPr>
        <p:txBody>
          <a:bodyPr>
            <a:normAutofit/>
          </a:bodyPr>
          <a:lstStyle/>
          <a:p>
            <a:r>
              <a:rPr lang="sv-SE" sz="3600" dirty="0" smtClean="0"/>
              <a:t>Högsta domstolen i USA och Sverige har beslutat att ID </a:t>
            </a:r>
            <a:r>
              <a:rPr lang="sv-SE" sz="3600" b="1" dirty="0" smtClean="0"/>
              <a:t>INTE</a:t>
            </a:r>
            <a:r>
              <a:rPr lang="sv-SE" sz="3600" dirty="0" smtClean="0"/>
              <a:t> får undervisas i skolorna!!!</a:t>
            </a:r>
          </a:p>
          <a:p>
            <a:r>
              <a:rPr lang="sv-SE" sz="3600" dirty="0" smtClean="0"/>
              <a:t>Detta är skandalöst och visar ett tydligt tecken på att </a:t>
            </a:r>
            <a:r>
              <a:rPr lang="sv-SE" sz="3600" b="1" dirty="0" smtClean="0"/>
              <a:t>skolan inte är neutral </a:t>
            </a:r>
            <a:r>
              <a:rPr lang="sv-SE" sz="3600" dirty="0" smtClean="0"/>
              <a:t>i att lära ut all sökande efter kunskap utan styrs av ateistiska / sekulära krafter!</a:t>
            </a:r>
            <a:endParaRPr lang="sv-SE" sz="3600" dirty="0"/>
          </a:p>
        </p:txBody>
      </p:sp>
    </p:spTree>
    <p:extLst>
      <p:ext uri="{BB962C8B-B14F-4D97-AF65-F5344CB8AC3E}">
        <p14:creationId xmlns:p14="http://schemas.microsoft.com/office/powerpoint/2010/main" val="3075443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19256" cy="706090"/>
          </a:xfrm>
        </p:spPr>
        <p:txBody>
          <a:bodyPr>
            <a:noAutofit/>
          </a:bodyPr>
          <a:lstStyle/>
          <a:p>
            <a:r>
              <a:rPr lang="sv-SE" sz="5400" b="1" dirty="0">
                <a:solidFill>
                  <a:srgbClr val="0000FF"/>
                </a:solidFill>
                <a:effectLst>
                  <a:outerShdw blurRad="38100" dist="38100" dir="2700000" algn="tl">
                    <a:srgbClr val="000000">
                      <a:alpha val="43137"/>
                    </a:srgbClr>
                  </a:outerShdw>
                </a:effectLst>
              </a:rPr>
              <a:t>THE EVIL VALUES AND LIES</a:t>
            </a:r>
          </a:p>
        </p:txBody>
      </p:sp>
      <p:sp>
        <p:nvSpPr>
          <p:cNvPr id="3" name="Platshållare för innehåll 2"/>
          <p:cNvSpPr>
            <a:spLocks noGrp="1"/>
          </p:cNvSpPr>
          <p:nvPr>
            <p:ph idx="1"/>
          </p:nvPr>
        </p:nvSpPr>
        <p:spPr>
          <a:xfrm>
            <a:off x="323528" y="1196752"/>
            <a:ext cx="8496944" cy="5256584"/>
          </a:xfrm>
        </p:spPr>
        <p:txBody>
          <a:bodyPr>
            <a:normAutofit fontScale="77500" lnSpcReduction="20000"/>
          </a:bodyPr>
          <a:lstStyle/>
          <a:p>
            <a:r>
              <a:rPr lang="sv-SE" b="1" dirty="0">
                <a:solidFill>
                  <a:srgbClr val="0000FF"/>
                </a:solidFill>
                <a:hlinkClick r:id="rId2"/>
              </a:rPr>
              <a:t>Homolobby</a:t>
            </a:r>
            <a:r>
              <a:rPr lang="sv-SE" dirty="0">
                <a:solidFill>
                  <a:srgbClr val="0000FF"/>
                </a:solidFill>
                <a:hlinkClick r:id="rId2"/>
              </a:rPr>
              <a:t> </a:t>
            </a:r>
            <a:r>
              <a:rPr lang="sv-SE" dirty="0">
                <a:hlinkClick r:id="rId2"/>
              </a:rPr>
              <a:t>(värdegrundsarbete) – nationella mål!!!</a:t>
            </a:r>
            <a:endParaRPr lang="sv-SE" dirty="0"/>
          </a:p>
          <a:p>
            <a:r>
              <a:rPr lang="sv-SE" b="1" dirty="0" err="1">
                <a:solidFill>
                  <a:srgbClr val="0000FF"/>
                </a:solidFill>
                <a:hlinkClick r:id="rId3"/>
              </a:rPr>
              <a:t>Homsexuality</a:t>
            </a:r>
            <a:r>
              <a:rPr lang="sv-SE" dirty="0">
                <a:solidFill>
                  <a:srgbClr val="0000FF"/>
                </a:solidFill>
                <a:hlinkClick r:id="rId3"/>
              </a:rPr>
              <a:t> </a:t>
            </a:r>
            <a:r>
              <a:rPr lang="sv-SE" dirty="0">
                <a:hlinkClick r:id="rId3"/>
              </a:rPr>
              <a:t>is an alternative </a:t>
            </a:r>
            <a:r>
              <a:rPr lang="sv-SE" dirty="0" err="1">
                <a:hlinkClick r:id="rId3"/>
              </a:rPr>
              <a:t>lifestyle</a:t>
            </a:r>
            <a:r>
              <a:rPr lang="sv-SE" dirty="0">
                <a:hlinkClick r:id="rId3"/>
              </a:rPr>
              <a:t>!</a:t>
            </a:r>
            <a:endParaRPr lang="sv-SE" dirty="0"/>
          </a:p>
          <a:p>
            <a:r>
              <a:rPr lang="sv-SE" b="1" dirty="0">
                <a:solidFill>
                  <a:srgbClr val="0000FF"/>
                </a:solidFill>
                <a:hlinkClick r:id="rId4"/>
              </a:rPr>
              <a:t>Evolution</a:t>
            </a:r>
            <a:r>
              <a:rPr lang="sv-SE" dirty="0">
                <a:solidFill>
                  <a:srgbClr val="0000FF"/>
                </a:solidFill>
                <a:hlinkClick r:id="rId4"/>
              </a:rPr>
              <a:t> </a:t>
            </a:r>
            <a:r>
              <a:rPr lang="sv-SE" dirty="0">
                <a:hlinkClick r:id="rId4"/>
              </a:rPr>
              <a:t>is science (</a:t>
            </a:r>
            <a:r>
              <a:rPr lang="sv-SE" dirty="0" err="1">
                <a:hlinkClick r:id="rId4"/>
              </a:rPr>
              <a:t>fact</a:t>
            </a:r>
            <a:r>
              <a:rPr lang="sv-SE" dirty="0">
                <a:hlinkClick r:id="rId4"/>
              </a:rPr>
              <a:t>)</a:t>
            </a:r>
            <a:endParaRPr lang="sv-SE" dirty="0"/>
          </a:p>
          <a:p>
            <a:r>
              <a:rPr lang="sv-SE" b="1" dirty="0">
                <a:solidFill>
                  <a:srgbClr val="0000FF"/>
                </a:solidFill>
                <a:hlinkClick r:id="rId5"/>
              </a:rPr>
              <a:t>Evolution </a:t>
            </a:r>
            <a:r>
              <a:rPr lang="sv-SE" b="1" dirty="0" err="1">
                <a:solidFill>
                  <a:srgbClr val="0000FF"/>
                </a:solidFill>
                <a:hlinkClick r:id="rId5"/>
              </a:rPr>
              <a:t>teaching</a:t>
            </a:r>
            <a:r>
              <a:rPr lang="sv-SE" b="1" dirty="0">
                <a:solidFill>
                  <a:srgbClr val="0000FF"/>
                </a:solidFill>
                <a:hlinkClick r:id="rId5"/>
              </a:rPr>
              <a:t> </a:t>
            </a:r>
            <a:r>
              <a:rPr lang="sv-SE" dirty="0">
                <a:hlinkClick r:id="rId5"/>
              </a:rPr>
              <a:t>/ the religion </a:t>
            </a:r>
            <a:r>
              <a:rPr lang="sv-SE" dirty="0" err="1">
                <a:hlinkClick r:id="rId5"/>
              </a:rPr>
              <a:t>of</a:t>
            </a:r>
            <a:r>
              <a:rPr lang="sv-SE" dirty="0">
                <a:hlinkClick r:id="rId5"/>
              </a:rPr>
              <a:t> </a:t>
            </a:r>
            <a:r>
              <a:rPr lang="sv-SE" dirty="0" err="1">
                <a:hlinkClick r:id="rId5"/>
              </a:rPr>
              <a:t>Atheism</a:t>
            </a:r>
            <a:r>
              <a:rPr lang="sv-SE" dirty="0"/>
              <a:t> (</a:t>
            </a:r>
            <a:r>
              <a:rPr lang="sv-SE" dirty="0" err="1"/>
              <a:t>indoctrination</a:t>
            </a:r>
            <a:r>
              <a:rPr lang="sv-SE" dirty="0"/>
              <a:t>)</a:t>
            </a:r>
          </a:p>
          <a:p>
            <a:r>
              <a:rPr lang="sv-SE" dirty="0">
                <a:hlinkClick r:id="rId6"/>
              </a:rPr>
              <a:t>Evolution and ”</a:t>
            </a:r>
            <a:r>
              <a:rPr lang="sv-SE" b="1" dirty="0" err="1">
                <a:solidFill>
                  <a:srgbClr val="0000FF"/>
                </a:solidFill>
                <a:hlinkClick r:id="rId6"/>
              </a:rPr>
              <a:t>survival</a:t>
            </a:r>
            <a:r>
              <a:rPr lang="sv-SE" b="1" dirty="0">
                <a:solidFill>
                  <a:srgbClr val="0000FF"/>
                </a:solidFill>
                <a:hlinkClick r:id="rId6"/>
              </a:rPr>
              <a:t> </a:t>
            </a:r>
            <a:r>
              <a:rPr lang="sv-SE" b="1" dirty="0" err="1">
                <a:solidFill>
                  <a:srgbClr val="0000FF"/>
                </a:solidFill>
                <a:hlinkClick r:id="rId6"/>
              </a:rPr>
              <a:t>of</a:t>
            </a:r>
            <a:r>
              <a:rPr lang="sv-SE" b="1" dirty="0">
                <a:solidFill>
                  <a:srgbClr val="0000FF"/>
                </a:solidFill>
                <a:hlinkClick r:id="rId6"/>
              </a:rPr>
              <a:t> the </a:t>
            </a:r>
            <a:r>
              <a:rPr lang="sv-SE" b="1" dirty="0" err="1">
                <a:solidFill>
                  <a:srgbClr val="0000FF"/>
                </a:solidFill>
                <a:hlinkClick r:id="rId6"/>
              </a:rPr>
              <a:t>fittest</a:t>
            </a:r>
            <a:r>
              <a:rPr lang="sv-SE" dirty="0">
                <a:hlinkClick r:id="rId6"/>
              </a:rPr>
              <a:t>” – OK </a:t>
            </a:r>
            <a:r>
              <a:rPr lang="sv-SE" dirty="0" err="1">
                <a:hlinkClick r:id="rId6"/>
              </a:rPr>
              <a:t>to</a:t>
            </a:r>
            <a:r>
              <a:rPr lang="sv-SE" dirty="0">
                <a:hlinkClick r:id="rId6"/>
              </a:rPr>
              <a:t> </a:t>
            </a:r>
            <a:r>
              <a:rPr lang="sv-SE" dirty="0" err="1">
                <a:hlinkClick r:id="rId6"/>
              </a:rPr>
              <a:t>crush</a:t>
            </a:r>
            <a:r>
              <a:rPr lang="sv-SE" dirty="0">
                <a:hlinkClick r:id="rId6"/>
              </a:rPr>
              <a:t> </a:t>
            </a:r>
            <a:r>
              <a:rPr lang="sv-SE" dirty="0" err="1">
                <a:hlinkClick r:id="rId6"/>
              </a:rPr>
              <a:t>others</a:t>
            </a:r>
            <a:r>
              <a:rPr lang="sv-SE" dirty="0">
                <a:hlinkClick r:id="rId6"/>
              </a:rPr>
              <a:t> for </a:t>
            </a:r>
            <a:r>
              <a:rPr lang="sv-SE" dirty="0" err="1">
                <a:hlinkClick r:id="rId6"/>
              </a:rPr>
              <a:t>your</a:t>
            </a:r>
            <a:r>
              <a:rPr lang="sv-SE" dirty="0">
                <a:hlinkClick r:id="rId6"/>
              </a:rPr>
              <a:t> </a:t>
            </a:r>
            <a:r>
              <a:rPr lang="sv-SE" dirty="0" err="1">
                <a:hlinkClick r:id="rId6"/>
              </a:rPr>
              <a:t>own</a:t>
            </a:r>
            <a:r>
              <a:rPr lang="sv-SE" dirty="0">
                <a:hlinkClick r:id="rId6"/>
              </a:rPr>
              <a:t> </a:t>
            </a:r>
            <a:r>
              <a:rPr lang="sv-SE" dirty="0" err="1">
                <a:hlinkClick r:id="rId6"/>
              </a:rPr>
              <a:t>survival</a:t>
            </a:r>
            <a:endParaRPr lang="sv-SE" dirty="0"/>
          </a:p>
          <a:p>
            <a:r>
              <a:rPr lang="sv-SE" dirty="0">
                <a:hlinkClick r:id="rId7"/>
              </a:rPr>
              <a:t>Evolution och rashygien (</a:t>
            </a:r>
            <a:r>
              <a:rPr lang="sv-SE" b="1" dirty="0">
                <a:hlinkClick r:id="rId7"/>
              </a:rPr>
              <a:t>eugenik</a:t>
            </a:r>
            <a:r>
              <a:rPr lang="sv-SE" dirty="0">
                <a:hlinkClick r:id="rId7"/>
              </a:rPr>
              <a:t>)</a:t>
            </a:r>
            <a:endParaRPr lang="sv-SE" dirty="0"/>
          </a:p>
          <a:p>
            <a:r>
              <a:rPr lang="sv-SE" b="1" dirty="0">
                <a:solidFill>
                  <a:srgbClr val="0000FF"/>
                </a:solidFill>
                <a:hlinkClick r:id="rId8"/>
              </a:rPr>
              <a:t>Evolution and </a:t>
            </a:r>
            <a:r>
              <a:rPr lang="sv-SE" b="1" dirty="0" err="1">
                <a:solidFill>
                  <a:srgbClr val="0000FF"/>
                </a:solidFill>
                <a:hlinkClick r:id="rId8"/>
              </a:rPr>
              <a:t>racism</a:t>
            </a:r>
            <a:r>
              <a:rPr lang="sv-SE" dirty="0">
                <a:hlinkClick r:id="rId8"/>
              </a:rPr>
              <a:t>: </a:t>
            </a:r>
            <a:r>
              <a:rPr lang="sv-SE" dirty="0" err="1">
                <a:hlinkClick r:id="rId8"/>
              </a:rPr>
              <a:t>Africans</a:t>
            </a:r>
            <a:r>
              <a:rPr lang="sv-SE" dirty="0">
                <a:hlinkClick r:id="rId8"/>
              </a:rPr>
              <a:t> and </a:t>
            </a:r>
            <a:r>
              <a:rPr lang="sv-SE" dirty="0" err="1">
                <a:hlinkClick r:id="rId8"/>
              </a:rPr>
              <a:t>aborgians</a:t>
            </a:r>
            <a:r>
              <a:rPr lang="sv-SE" dirty="0">
                <a:hlinkClick r:id="rId8"/>
              </a:rPr>
              <a:t> </a:t>
            </a:r>
            <a:r>
              <a:rPr lang="sv-SE" dirty="0" err="1">
                <a:hlinkClick r:id="rId8"/>
              </a:rPr>
              <a:t>etc</a:t>
            </a:r>
            <a:r>
              <a:rPr lang="sv-SE" dirty="0">
                <a:hlinkClick r:id="rId8"/>
              </a:rPr>
              <a:t> </a:t>
            </a:r>
            <a:r>
              <a:rPr lang="sv-SE" dirty="0" err="1">
                <a:hlinkClick r:id="rId8"/>
              </a:rPr>
              <a:t>are</a:t>
            </a:r>
            <a:r>
              <a:rPr lang="sv-SE" dirty="0">
                <a:hlinkClick r:id="rId8"/>
              </a:rPr>
              <a:t> less </a:t>
            </a:r>
            <a:r>
              <a:rPr lang="sv-SE" dirty="0" err="1">
                <a:hlinkClick r:id="rId8"/>
              </a:rPr>
              <a:t>developed</a:t>
            </a:r>
            <a:r>
              <a:rPr lang="sv-SE" dirty="0">
                <a:hlinkClick r:id="rId8"/>
              </a:rPr>
              <a:t> </a:t>
            </a:r>
            <a:r>
              <a:rPr lang="sv-SE" dirty="0" err="1">
                <a:hlinkClick r:id="rId8"/>
              </a:rPr>
              <a:t>than</a:t>
            </a:r>
            <a:r>
              <a:rPr lang="sv-SE" dirty="0">
                <a:hlinkClick r:id="rId8"/>
              </a:rPr>
              <a:t> </a:t>
            </a:r>
            <a:r>
              <a:rPr lang="sv-SE" dirty="0" err="1">
                <a:hlinkClick r:id="rId8"/>
              </a:rPr>
              <a:t>caucasians</a:t>
            </a:r>
            <a:r>
              <a:rPr lang="sv-SE" dirty="0">
                <a:hlinkClick r:id="rId8"/>
              </a:rPr>
              <a:t>!</a:t>
            </a:r>
            <a:endParaRPr lang="sv-SE" dirty="0"/>
          </a:p>
          <a:p>
            <a:r>
              <a:rPr lang="sv-SE" b="1" dirty="0" err="1">
                <a:solidFill>
                  <a:srgbClr val="0000FF"/>
                </a:solidFill>
                <a:hlinkClick r:id="rId9"/>
              </a:rPr>
              <a:t>Abortion</a:t>
            </a:r>
            <a:r>
              <a:rPr lang="sv-SE" dirty="0">
                <a:solidFill>
                  <a:srgbClr val="0000FF"/>
                </a:solidFill>
                <a:hlinkClick r:id="rId9"/>
              </a:rPr>
              <a:t> </a:t>
            </a:r>
            <a:r>
              <a:rPr lang="sv-SE" dirty="0">
                <a:hlinkClick r:id="rId9"/>
              </a:rPr>
              <a:t>is OK!</a:t>
            </a:r>
            <a:r>
              <a:rPr lang="sv-SE" dirty="0"/>
              <a:t> (s. 34)</a:t>
            </a:r>
          </a:p>
          <a:p>
            <a:r>
              <a:rPr lang="sv-SE" b="1" dirty="0">
                <a:solidFill>
                  <a:srgbClr val="0000FF"/>
                </a:solidFill>
                <a:hlinkClick r:id="rId9"/>
              </a:rPr>
              <a:t>Sexual</a:t>
            </a:r>
            <a:r>
              <a:rPr lang="sv-SE" dirty="0">
                <a:solidFill>
                  <a:srgbClr val="0000FF"/>
                </a:solidFill>
                <a:hlinkClick r:id="rId9"/>
              </a:rPr>
              <a:t> </a:t>
            </a:r>
            <a:r>
              <a:rPr lang="sv-SE" b="1" dirty="0" err="1">
                <a:solidFill>
                  <a:srgbClr val="0000FF"/>
                </a:solidFill>
                <a:hlinkClick r:id="rId9"/>
              </a:rPr>
              <a:t>activity</a:t>
            </a:r>
            <a:r>
              <a:rPr lang="sv-SE" dirty="0">
                <a:solidFill>
                  <a:srgbClr val="0000FF"/>
                </a:solidFill>
                <a:hlinkClick r:id="rId9"/>
              </a:rPr>
              <a:t> </a:t>
            </a:r>
            <a:r>
              <a:rPr lang="sv-SE" dirty="0" err="1">
                <a:hlinkClick r:id="rId9"/>
              </a:rPr>
              <a:t>before</a:t>
            </a:r>
            <a:r>
              <a:rPr lang="sv-SE" dirty="0">
                <a:hlinkClick r:id="rId9"/>
              </a:rPr>
              <a:t> </a:t>
            </a:r>
            <a:r>
              <a:rPr lang="sv-SE" dirty="0" err="1">
                <a:hlinkClick r:id="rId9"/>
              </a:rPr>
              <a:t>marriage</a:t>
            </a:r>
            <a:r>
              <a:rPr lang="sv-SE" dirty="0">
                <a:hlinkClick r:id="rId9"/>
              </a:rPr>
              <a:t> is OK</a:t>
            </a:r>
            <a:r>
              <a:rPr lang="sv-SE" dirty="0"/>
              <a:t> (s. 34)</a:t>
            </a:r>
          </a:p>
          <a:p>
            <a:r>
              <a:rPr lang="sv-SE" b="1" dirty="0" err="1">
                <a:solidFill>
                  <a:srgbClr val="0000FF"/>
                </a:solidFill>
              </a:rPr>
              <a:t>Christaianity</a:t>
            </a:r>
            <a:r>
              <a:rPr lang="sv-SE" dirty="0">
                <a:solidFill>
                  <a:srgbClr val="0000FF"/>
                </a:solidFill>
              </a:rPr>
              <a:t> </a:t>
            </a:r>
            <a:r>
              <a:rPr lang="sv-SE" dirty="0"/>
              <a:t>is </a:t>
            </a:r>
            <a:r>
              <a:rPr lang="sv-SE" dirty="0" err="1"/>
              <a:t>one</a:t>
            </a:r>
            <a:r>
              <a:rPr lang="sv-SE" dirty="0"/>
              <a:t> </a:t>
            </a:r>
            <a:r>
              <a:rPr lang="sv-SE" dirty="0" err="1"/>
              <a:t>of</a:t>
            </a:r>
            <a:r>
              <a:rPr lang="sv-SE" dirty="0"/>
              <a:t> </a:t>
            </a:r>
            <a:r>
              <a:rPr lang="sv-SE" dirty="0" err="1"/>
              <a:t>many</a:t>
            </a:r>
            <a:r>
              <a:rPr lang="sv-SE" dirty="0"/>
              <a:t> religions and </a:t>
            </a:r>
            <a:r>
              <a:rPr lang="sv-SE" dirty="0" err="1"/>
              <a:t>can</a:t>
            </a:r>
            <a:r>
              <a:rPr lang="sv-SE" dirty="0"/>
              <a:t> be just as extreme as </a:t>
            </a:r>
            <a:r>
              <a:rPr lang="sv-SE" dirty="0" err="1"/>
              <a:t>others</a:t>
            </a:r>
            <a:r>
              <a:rPr lang="sv-SE" dirty="0"/>
              <a:t>!</a:t>
            </a:r>
          </a:p>
          <a:p>
            <a:r>
              <a:rPr lang="sv-SE" dirty="0"/>
              <a:t>And </a:t>
            </a:r>
            <a:r>
              <a:rPr lang="sv-SE" dirty="0" err="1"/>
              <a:t>many</a:t>
            </a:r>
            <a:r>
              <a:rPr lang="sv-SE" dirty="0"/>
              <a:t> </a:t>
            </a:r>
            <a:r>
              <a:rPr lang="sv-SE" dirty="0" err="1"/>
              <a:t>many</a:t>
            </a:r>
            <a:r>
              <a:rPr lang="sv-SE" dirty="0"/>
              <a:t> </a:t>
            </a:r>
            <a:r>
              <a:rPr lang="sv-SE" dirty="0" err="1"/>
              <a:t>more</a:t>
            </a:r>
            <a:endParaRPr lang="sv-SE" dirty="0"/>
          </a:p>
          <a:p>
            <a:endParaRPr lang="sv-SE" dirty="0"/>
          </a:p>
        </p:txBody>
      </p:sp>
    </p:spTree>
    <p:extLst>
      <p:ext uri="{BB962C8B-B14F-4D97-AF65-F5344CB8AC3E}">
        <p14:creationId xmlns:p14="http://schemas.microsoft.com/office/powerpoint/2010/main" val="3423971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6600" b="1" dirty="0" smtClean="0">
                <a:effectLst>
                  <a:outerShdw blurRad="38100" dist="38100" dir="2700000" algn="tl">
                    <a:srgbClr val="000000">
                      <a:alpha val="43137"/>
                    </a:srgbClr>
                  </a:outerShdw>
                </a:effectLst>
              </a:rPr>
              <a:t>Indoktrinering</a:t>
            </a:r>
            <a:endParaRPr lang="sv-SE" sz="5400" b="1" dirty="0">
              <a:effectLst>
                <a:outerShdw blurRad="38100" dist="38100" dir="2700000" algn="tl">
                  <a:srgbClr val="000000">
                    <a:alpha val="43137"/>
                  </a:srgbClr>
                </a:outerShdw>
              </a:effectLst>
            </a:endParaRPr>
          </a:p>
        </p:txBody>
      </p:sp>
      <p:sp>
        <p:nvSpPr>
          <p:cNvPr id="3" name="Platshållare för innehåll 2"/>
          <p:cNvSpPr>
            <a:spLocks noGrp="1"/>
          </p:cNvSpPr>
          <p:nvPr>
            <p:ph idx="1"/>
          </p:nvPr>
        </p:nvSpPr>
        <p:spPr>
          <a:xfrm>
            <a:off x="467544" y="1484784"/>
            <a:ext cx="3240360" cy="4641379"/>
          </a:xfrm>
        </p:spPr>
        <p:txBody>
          <a:bodyPr/>
          <a:lstStyle/>
          <a:p>
            <a:r>
              <a:rPr lang="sv-SE" dirty="0"/>
              <a:t>Det som pågår </a:t>
            </a:r>
            <a:r>
              <a:rPr lang="sv-SE" dirty="0" smtClean="0"/>
              <a:t>i skolan idag </a:t>
            </a:r>
            <a:r>
              <a:rPr lang="sv-SE" dirty="0"/>
              <a:t>är en form </a:t>
            </a:r>
            <a:r>
              <a:rPr lang="sv-SE" dirty="0" smtClean="0"/>
              <a:t>av indoktrinering!</a:t>
            </a:r>
            <a:endParaRPr lang="sv-SE" dirty="0"/>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84" y="1484784"/>
            <a:ext cx="3024336" cy="4889732"/>
          </a:xfrm>
          <a:prstGeom prst="rect">
            <a:avLst/>
          </a:prstGeom>
        </p:spPr>
      </p:pic>
      <p:sp>
        <p:nvSpPr>
          <p:cNvPr id="5" name="Platshållare för sidfot 4"/>
          <p:cNvSpPr>
            <a:spLocks noGrp="1"/>
          </p:cNvSpPr>
          <p:nvPr>
            <p:ph type="ftr" sz="quarter" idx="11"/>
          </p:nvPr>
        </p:nvSpPr>
        <p:spPr>
          <a:xfrm>
            <a:off x="467544" y="6315397"/>
            <a:ext cx="2895600" cy="365125"/>
          </a:xfrm>
        </p:spPr>
        <p:txBody>
          <a:bodyPr/>
          <a:lstStyle/>
          <a:p>
            <a:r>
              <a:rPr lang="sv-SE" dirty="0" err="1" smtClean="0"/>
              <a:t>Inlonad</a:t>
            </a:r>
            <a:r>
              <a:rPr lang="sv-SE" dirty="0" smtClean="0"/>
              <a:t> av Mats Molen</a:t>
            </a:r>
            <a:endParaRPr lang="sv-SE" dirty="0"/>
          </a:p>
        </p:txBody>
      </p:sp>
    </p:spTree>
    <p:extLst>
      <p:ext uri="{BB962C8B-B14F-4D97-AF65-F5344CB8AC3E}">
        <p14:creationId xmlns:p14="http://schemas.microsoft.com/office/powerpoint/2010/main" val="76063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467544" y="332656"/>
            <a:ext cx="8280920" cy="5755422"/>
          </a:xfrm>
          <a:prstGeom prst="rect">
            <a:avLst/>
          </a:prstGeom>
          <a:noFill/>
        </p:spPr>
        <p:txBody>
          <a:bodyPr wrap="square" rtlCol="0">
            <a:spAutoFit/>
          </a:bodyPr>
          <a:lstStyle/>
          <a:p>
            <a:r>
              <a:rPr lang="sv-SE" sz="4000" dirty="0"/>
              <a:t>Den svenska skolan skall sträva mot att </a:t>
            </a:r>
            <a:r>
              <a:rPr lang="sv-SE" sz="4000" dirty="0" smtClean="0"/>
              <a:t>eleven:</a:t>
            </a:r>
          </a:p>
          <a:p>
            <a:endParaRPr lang="sv-SE" sz="2000" i="1" dirty="0"/>
          </a:p>
          <a:p>
            <a:r>
              <a:rPr lang="sv-SE" sz="6000" i="1" dirty="0"/>
              <a:t>“... kan se sig själv och andra livsformer i ett evolutionsperspektiv”.</a:t>
            </a:r>
            <a:endParaRPr lang="sv-SE" sz="6000" dirty="0"/>
          </a:p>
          <a:p>
            <a:endParaRPr lang="sv-SE" sz="2000" dirty="0"/>
          </a:p>
          <a:p>
            <a:r>
              <a:rPr lang="sv-SE" sz="3200" dirty="0"/>
              <a:t>Läroplanen i NO/biologi för högstadiet, 1994. Från “Mål att sträva mot”.</a:t>
            </a:r>
            <a:endParaRPr lang="en-US" sz="3200" dirty="0"/>
          </a:p>
        </p:txBody>
      </p:sp>
      <p:sp>
        <p:nvSpPr>
          <p:cNvPr id="3" name="Platshållare för sidfot 4"/>
          <p:cNvSpPr>
            <a:spLocks noGrp="1"/>
          </p:cNvSpPr>
          <p:nvPr>
            <p:ph type="ftr" sz="quarter" idx="11"/>
          </p:nvPr>
        </p:nvSpPr>
        <p:spPr>
          <a:xfrm>
            <a:off x="467544" y="6315397"/>
            <a:ext cx="2895600" cy="365125"/>
          </a:xfrm>
        </p:spPr>
        <p:txBody>
          <a:bodyPr/>
          <a:lstStyle/>
          <a:p>
            <a:r>
              <a:rPr lang="sv-SE" dirty="0" err="1" smtClean="0"/>
              <a:t>Inlonad</a:t>
            </a:r>
            <a:r>
              <a:rPr lang="sv-SE" dirty="0" smtClean="0"/>
              <a:t> av Mats Molen</a:t>
            </a:r>
            <a:endParaRPr lang="sv-SE" dirty="0"/>
          </a:p>
        </p:txBody>
      </p:sp>
    </p:spTree>
    <p:extLst>
      <p:ext uri="{BB962C8B-B14F-4D97-AF65-F5344CB8AC3E}">
        <p14:creationId xmlns:p14="http://schemas.microsoft.com/office/powerpoint/2010/main" val="4176027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323528" y="116632"/>
            <a:ext cx="8496944" cy="6370975"/>
          </a:xfrm>
          <a:prstGeom prst="rect">
            <a:avLst/>
          </a:prstGeom>
          <a:noFill/>
        </p:spPr>
        <p:txBody>
          <a:bodyPr wrap="square" rtlCol="0">
            <a:spAutoFit/>
          </a:bodyPr>
          <a:lstStyle/>
          <a:p>
            <a:r>
              <a:rPr lang="sv-SE" sz="5400" dirty="0"/>
              <a:t>"Omsorg om psykiskt och fysiskt handikappade, om fattiga och gamla, är orättvist mot den mänskliga rasen. Därigenom hindras det naturliga urvalet</a:t>
            </a:r>
            <a:r>
              <a:rPr lang="sv-SE" sz="5400" dirty="0" smtClean="0"/>
              <a:t>.”</a:t>
            </a:r>
          </a:p>
          <a:p>
            <a:endParaRPr lang="sv-SE" sz="2800" dirty="0"/>
          </a:p>
          <a:p>
            <a:r>
              <a:rPr lang="sv-SE" sz="2800" dirty="0"/>
              <a:t>Charles Darwin 1872 "</a:t>
            </a:r>
            <a:r>
              <a:rPr lang="sv-SE" sz="2800" dirty="0" err="1"/>
              <a:t>Menniskans</a:t>
            </a:r>
            <a:r>
              <a:rPr lang="sv-SE" sz="2800" dirty="0"/>
              <a:t> härledning och </a:t>
            </a:r>
            <a:r>
              <a:rPr lang="sv-SE" sz="2800" dirty="0" smtClean="0"/>
              <a:t>könsurvalet” (parafras).</a:t>
            </a:r>
            <a:endParaRPr lang="en-US" sz="2800" dirty="0"/>
          </a:p>
        </p:txBody>
      </p:sp>
      <p:sp>
        <p:nvSpPr>
          <p:cNvPr id="3" name="Platshållare för sidfot 4"/>
          <p:cNvSpPr>
            <a:spLocks noGrp="1"/>
          </p:cNvSpPr>
          <p:nvPr>
            <p:ph type="ftr" sz="quarter" idx="11"/>
          </p:nvPr>
        </p:nvSpPr>
        <p:spPr>
          <a:xfrm>
            <a:off x="467544" y="6315397"/>
            <a:ext cx="2895600" cy="365125"/>
          </a:xfrm>
        </p:spPr>
        <p:txBody>
          <a:bodyPr/>
          <a:lstStyle/>
          <a:p>
            <a:r>
              <a:rPr lang="sv-SE" dirty="0" err="1" smtClean="0"/>
              <a:t>Inlonad</a:t>
            </a:r>
            <a:r>
              <a:rPr lang="sv-SE" dirty="0" smtClean="0"/>
              <a:t> av Mats Molen</a:t>
            </a:r>
            <a:endParaRPr lang="sv-SE" dirty="0"/>
          </a:p>
        </p:txBody>
      </p:sp>
    </p:spTree>
    <p:extLst>
      <p:ext uri="{BB962C8B-B14F-4D97-AF65-F5344CB8AC3E}">
        <p14:creationId xmlns:p14="http://schemas.microsoft.com/office/powerpoint/2010/main" val="3741941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51520" y="260648"/>
            <a:ext cx="8784976" cy="6186309"/>
          </a:xfrm>
          <a:prstGeom prst="rect">
            <a:avLst/>
          </a:prstGeom>
          <a:noFill/>
        </p:spPr>
        <p:txBody>
          <a:bodyPr wrap="square" rtlCol="0">
            <a:spAutoFit/>
          </a:bodyPr>
          <a:lstStyle/>
          <a:p>
            <a:r>
              <a:rPr lang="sv-SE" sz="3600" i="1" dirty="0" smtClean="0"/>
              <a:t>“Om </a:t>
            </a:r>
            <a:r>
              <a:rPr lang="sv-SE" sz="3600" i="1" dirty="0"/>
              <a:t>du – som jag – gärna vill ha ett samhälle, där individerna generöst och osjälviskt strävar efter det gemensamma bästa, så kan du inte räkna med någon större hjälp från den biologiska naturen.” </a:t>
            </a:r>
            <a:endParaRPr lang="sv-SE" sz="3600" i="1" dirty="0" smtClean="0"/>
          </a:p>
          <a:p>
            <a:endParaRPr lang="sv-SE" sz="3600" i="1" dirty="0"/>
          </a:p>
          <a:p>
            <a:r>
              <a:rPr lang="sv-SE" sz="3600" i="1" dirty="0" smtClean="0"/>
              <a:t>“Jag </a:t>
            </a:r>
            <a:r>
              <a:rPr lang="sv-SE" sz="3600" i="1" dirty="0"/>
              <a:t>är en hängiven anti-darwinist när det gäller mänskligt sociala och politiska områden”.</a:t>
            </a:r>
            <a:endParaRPr lang="sv-SE" sz="3600" dirty="0"/>
          </a:p>
          <a:p>
            <a:endParaRPr lang="sv-SE" sz="2400" dirty="0"/>
          </a:p>
          <a:p>
            <a:r>
              <a:rPr lang="sv-SE" sz="2400" dirty="0"/>
              <a:t>Richard Dawkins, “Den själviska genen”, 1992, sid 12 och Dawkins, R New Scientist, </a:t>
            </a:r>
            <a:r>
              <a:rPr lang="sv-SE" sz="2400" dirty="0" err="1"/>
              <a:t>vol</a:t>
            </a:r>
            <a:r>
              <a:rPr lang="sv-SE" sz="2400" dirty="0"/>
              <a:t> 174, 27 april 2002, sid 57. </a:t>
            </a:r>
            <a:endParaRPr lang="en-US" sz="2400" dirty="0"/>
          </a:p>
        </p:txBody>
      </p:sp>
      <p:sp>
        <p:nvSpPr>
          <p:cNvPr id="3" name="Platshållare för sidfot 4"/>
          <p:cNvSpPr>
            <a:spLocks noGrp="1"/>
          </p:cNvSpPr>
          <p:nvPr>
            <p:ph type="ftr" sz="quarter" idx="11"/>
          </p:nvPr>
        </p:nvSpPr>
        <p:spPr>
          <a:xfrm>
            <a:off x="467544" y="6315397"/>
            <a:ext cx="2895600" cy="365125"/>
          </a:xfrm>
        </p:spPr>
        <p:txBody>
          <a:bodyPr/>
          <a:lstStyle/>
          <a:p>
            <a:r>
              <a:rPr lang="sv-SE" dirty="0" err="1" smtClean="0"/>
              <a:t>Inlonad</a:t>
            </a:r>
            <a:r>
              <a:rPr lang="sv-SE" dirty="0" smtClean="0"/>
              <a:t> av Mats Molen</a:t>
            </a:r>
            <a:endParaRPr lang="sv-SE" dirty="0"/>
          </a:p>
        </p:txBody>
      </p:sp>
    </p:spTree>
    <p:extLst>
      <p:ext uri="{BB962C8B-B14F-4D97-AF65-F5344CB8AC3E}">
        <p14:creationId xmlns:p14="http://schemas.microsoft.com/office/powerpoint/2010/main" val="455871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116632"/>
            <a:ext cx="8424936" cy="1152128"/>
          </a:xfrm>
        </p:spPr>
        <p:txBody>
          <a:bodyPr>
            <a:noAutofit/>
          </a:bodyPr>
          <a:lstStyle/>
          <a:p>
            <a:r>
              <a:rPr lang="sv-SE" sz="8000" dirty="0">
                <a:solidFill>
                  <a:srgbClr val="0000FF"/>
                </a:solidFill>
              </a:rPr>
              <a:t>”</a:t>
            </a:r>
            <a:r>
              <a:rPr lang="sv-SE" sz="7200" b="1" dirty="0">
                <a:solidFill>
                  <a:srgbClr val="0000FF"/>
                </a:solidFill>
                <a:effectLst>
                  <a:outerShdw blurRad="38100" dist="38100" dir="2700000" algn="tl">
                    <a:srgbClr val="000000">
                      <a:alpha val="43137"/>
                    </a:srgbClr>
                  </a:outerShdw>
                </a:effectLst>
              </a:rPr>
              <a:t>Lies</a:t>
            </a:r>
            <a:r>
              <a:rPr lang="sv-SE" sz="8000" dirty="0">
                <a:solidFill>
                  <a:srgbClr val="0000FF"/>
                </a:solidFill>
              </a:rPr>
              <a:t>”</a:t>
            </a:r>
          </a:p>
        </p:txBody>
      </p:sp>
      <p:sp>
        <p:nvSpPr>
          <p:cNvPr id="3" name="Platshållare för innehåll 2"/>
          <p:cNvSpPr>
            <a:spLocks noGrp="1"/>
          </p:cNvSpPr>
          <p:nvPr>
            <p:ph idx="1"/>
          </p:nvPr>
        </p:nvSpPr>
        <p:spPr>
          <a:xfrm>
            <a:off x="395536" y="1268760"/>
            <a:ext cx="8424936" cy="5328592"/>
          </a:xfrm>
        </p:spPr>
        <p:txBody>
          <a:bodyPr>
            <a:normAutofit fontScale="77500" lnSpcReduction="20000"/>
          </a:bodyPr>
          <a:lstStyle/>
          <a:p>
            <a:r>
              <a:rPr lang="en-US" dirty="0"/>
              <a:t>a false statement made with deliberate intent to deceive; </a:t>
            </a:r>
            <a:r>
              <a:rPr lang="en-US" dirty="0" smtClean="0"/>
              <a:t>an intentional</a:t>
            </a:r>
            <a:r>
              <a:rPr lang="en-US" dirty="0"/>
              <a:t> untruth; a falsehood.</a:t>
            </a:r>
          </a:p>
          <a:p>
            <a:r>
              <a:rPr lang="en-US" dirty="0"/>
              <a:t>an inaccurate or false statement; a falsehood.</a:t>
            </a:r>
          </a:p>
          <a:p>
            <a:r>
              <a:rPr lang="en-US" dirty="0"/>
              <a:t>to express what is false; convey a false impression. (</a:t>
            </a:r>
            <a:r>
              <a:rPr lang="en-US" dirty="0">
                <a:hlinkClick r:id="rId2"/>
              </a:rPr>
              <a:t>http://www.dictionary.com/browse/lie</a:t>
            </a:r>
            <a:r>
              <a:rPr lang="en-US" dirty="0"/>
              <a:t> )</a:t>
            </a:r>
          </a:p>
          <a:p>
            <a:r>
              <a:rPr lang="en-US" dirty="0">
                <a:hlinkClick r:id="rId3"/>
              </a:rPr>
              <a:t>fable</a:t>
            </a:r>
            <a:r>
              <a:rPr lang="en-US" dirty="0"/>
              <a:t>, </a:t>
            </a:r>
            <a:r>
              <a:rPr lang="en-US" dirty="0">
                <a:hlinkClick r:id="rId4"/>
              </a:rPr>
              <a:t>fabrication</a:t>
            </a:r>
            <a:r>
              <a:rPr lang="en-US" dirty="0"/>
              <a:t>, </a:t>
            </a:r>
            <a:r>
              <a:rPr lang="en-US" dirty="0">
                <a:hlinkClick r:id="rId5"/>
              </a:rPr>
              <a:t>fairy tale</a:t>
            </a:r>
            <a:r>
              <a:rPr lang="en-US" dirty="0"/>
              <a:t>, </a:t>
            </a:r>
            <a:r>
              <a:rPr lang="en-US" dirty="0">
                <a:hlinkClick r:id="rId6"/>
              </a:rPr>
              <a:t>falsehood</a:t>
            </a:r>
            <a:r>
              <a:rPr lang="en-US" dirty="0"/>
              <a:t>, </a:t>
            </a:r>
            <a:r>
              <a:rPr lang="en-US" dirty="0">
                <a:hlinkClick r:id="rId7"/>
              </a:rPr>
              <a:t>falsity</a:t>
            </a:r>
            <a:r>
              <a:rPr lang="en-US" dirty="0"/>
              <a:t>, </a:t>
            </a:r>
            <a:r>
              <a:rPr lang="en-US" dirty="0">
                <a:hlinkClick r:id="rId8"/>
              </a:rPr>
              <a:t>fib</a:t>
            </a:r>
            <a:r>
              <a:rPr lang="en-US" dirty="0"/>
              <a:t>, </a:t>
            </a:r>
            <a:r>
              <a:rPr lang="en-US" dirty="0">
                <a:hlinkClick r:id="rId9"/>
              </a:rPr>
              <a:t>mendacity</a:t>
            </a:r>
            <a:r>
              <a:rPr lang="en-US" dirty="0"/>
              <a:t>, </a:t>
            </a:r>
            <a:r>
              <a:rPr lang="en-US" dirty="0">
                <a:hlinkClick r:id="rId10"/>
              </a:rPr>
              <a:t>prevarication</a:t>
            </a:r>
            <a:r>
              <a:rPr lang="en-US" dirty="0"/>
              <a:t>, </a:t>
            </a:r>
            <a:r>
              <a:rPr lang="en-US" dirty="0">
                <a:hlinkClick r:id="rId11"/>
              </a:rPr>
              <a:t>story</a:t>
            </a:r>
            <a:r>
              <a:rPr lang="en-US" dirty="0"/>
              <a:t>, </a:t>
            </a:r>
            <a:r>
              <a:rPr lang="en-US" dirty="0">
                <a:hlinkClick r:id="rId12"/>
              </a:rPr>
              <a:t>tale</a:t>
            </a:r>
            <a:r>
              <a:rPr lang="en-US" dirty="0"/>
              <a:t>, </a:t>
            </a:r>
            <a:r>
              <a:rPr lang="en-US" dirty="0" err="1">
                <a:hlinkClick r:id="rId13"/>
              </a:rPr>
              <a:t>taradiddle</a:t>
            </a:r>
            <a:r>
              <a:rPr lang="en-US" dirty="0"/>
              <a:t> (</a:t>
            </a:r>
            <a:r>
              <a:rPr lang="en-US" i="1" dirty="0"/>
              <a:t>or</a:t>
            </a:r>
            <a:r>
              <a:rPr lang="en-US" dirty="0"/>
              <a:t> </a:t>
            </a:r>
            <a:r>
              <a:rPr lang="en-US" dirty="0" err="1"/>
              <a:t>tarradiddle</a:t>
            </a:r>
            <a:r>
              <a:rPr lang="en-US" dirty="0"/>
              <a:t>), </a:t>
            </a:r>
            <a:r>
              <a:rPr lang="en-US" dirty="0">
                <a:hlinkClick r:id="rId14"/>
              </a:rPr>
              <a:t>untruth</a:t>
            </a:r>
            <a:r>
              <a:rPr lang="en-US" dirty="0"/>
              <a:t>, </a:t>
            </a:r>
            <a:r>
              <a:rPr lang="en-US" dirty="0">
                <a:hlinkClick r:id="rId15"/>
              </a:rPr>
              <a:t>whopper</a:t>
            </a:r>
            <a:r>
              <a:rPr lang="en-US" dirty="0"/>
              <a:t> </a:t>
            </a:r>
          </a:p>
          <a:p>
            <a:r>
              <a:rPr lang="sv-SE" dirty="0"/>
              <a:t> </a:t>
            </a:r>
            <a:r>
              <a:rPr lang="sv-SE" dirty="0" err="1">
                <a:hlinkClick r:id="rId16"/>
              </a:rPr>
              <a:t>distortion</a:t>
            </a:r>
            <a:r>
              <a:rPr lang="sv-SE" dirty="0"/>
              <a:t>, </a:t>
            </a:r>
            <a:r>
              <a:rPr lang="sv-SE" dirty="0" err="1">
                <a:hlinkClick r:id="rId17"/>
              </a:rPr>
              <a:t>exaggeration</a:t>
            </a:r>
            <a:r>
              <a:rPr lang="sv-SE" dirty="0"/>
              <a:t>, </a:t>
            </a:r>
            <a:r>
              <a:rPr lang="sv-SE" dirty="0" err="1">
                <a:hlinkClick r:id="rId18"/>
              </a:rPr>
              <a:t>half-truth</a:t>
            </a:r>
            <a:r>
              <a:rPr lang="sv-SE" dirty="0"/>
              <a:t>;   </a:t>
            </a:r>
            <a:r>
              <a:rPr lang="sv-SE" dirty="0" err="1">
                <a:hlinkClick r:id="rId19"/>
              </a:rPr>
              <a:t>ambiguity</a:t>
            </a:r>
            <a:r>
              <a:rPr lang="sv-SE" dirty="0"/>
              <a:t>,  </a:t>
            </a:r>
            <a:r>
              <a:rPr lang="sv-SE" dirty="0" err="1">
                <a:hlinkClick r:id="rId20"/>
              </a:rPr>
              <a:t>equivocation</a:t>
            </a:r>
            <a:r>
              <a:rPr lang="sv-SE" dirty="0"/>
              <a:t>, </a:t>
            </a:r>
            <a:r>
              <a:rPr lang="sv-SE" dirty="0" err="1">
                <a:hlinkClick r:id="rId21"/>
              </a:rPr>
              <a:t>obliquity</a:t>
            </a:r>
            <a:r>
              <a:rPr lang="sv-SE" dirty="0"/>
              <a:t>; </a:t>
            </a:r>
            <a:r>
              <a:rPr lang="sv-SE" dirty="0" err="1">
                <a:hlinkClick r:id="rId22"/>
              </a:rPr>
              <a:t>defamation</a:t>
            </a:r>
            <a:r>
              <a:rPr lang="sv-SE" dirty="0"/>
              <a:t>, </a:t>
            </a:r>
            <a:r>
              <a:rPr lang="sv-SE" dirty="0" err="1">
                <a:hlinkClick r:id="rId23"/>
              </a:rPr>
              <a:t>libel</a:t>
            </a:r>
            <a:r>
              <a:rPr lang="sv-SE" dirty="0"/>
              <a:t>, </a:t>
            </a:r>
            <a:r>
              <a:rPr lang="sv-SE" dirty="0" err="1">
                <a:hlinkClick r:id="rId24"/>
              </a:rPr>
              <a:t>slander</a:t>
            </a:r>
            <a:r>
              <a:rPr lang="sv-SE" dirty="0"/>
              <a:t>; </a:t>
            </a:r>
            <a:r>
              <a:rPr lang="sv-SE" dirty="0" err="1">
                <a:hlinkClick r:id="rId25"/>
              </a:rPr>
              <a:t>perjury</a:t>
            </a:r>
            <a:r>
              <a:rPr lang="sv-SE" dirty="0"/>
              <a:t>; </a:t>
            </a:r>
            <a:r>
              <a:rPr lang="sv-SE" dirty="0">
                <a:hlinkClick r:id="rId26"/>
              </a:rPr>
              <a:t>bluff</a:t>
            </a:r>
            <a:r>
              <a:rPr lang="sv-SE" dirty="0"/>
              <a:t>, </a:t>
            </a:r>
            <a:r>
              <a:rPr lang="sv-SE" dirty="0">
                <a:hlinkClick r:id="rId27"/>
              </a:rPr>
              <a:t>fiction</a:t>
            </a:r>
            <a:r>
              <a:rPr lang="sv-SE" dirty="0"/>
              <a:t>, </a:t>
            </a:r>
            <a:r>
              <a:rPr lang="sv-SE" dirty="0">
                <a:hlinkClick r:id="rId28"/>
              </a:rPr>
              <a:t>pose</a:t>
            </a:r>
            <a:r>
              <a:rPr lang="sv-SE" dirty="0"/>
              <a:t>, </a:t>
            </a:r>
            <a:r>
              <a:rPr lang="sv-SE" dirty="0" err="1">
                <a:hlinkClick r:id="rId29"/>
              </a:rPr>
              <a:t>pretense</a:t>
            </a:r>
            <a:r>
              <a:rPr lang="sv-SE" dirty="0"/>
              <a:t> (</a:t>
            </a:r>
            <a:r>
              <a:rPr lang="sv-SE" i="1" dirty="0"/>
              <a:t>or</a:t>
            </a:r>
            <a:r>
              <a:rPr lang="sv-SE" dirty="0"/>
              <a:t> </a:t>
            </a:r>
            <a:r>
              <a:rPr lang="sv-SE" dirty="0" err="1"/>
              <a:t>pretence</a:t>
            </a:r>
            <a:r>
              <a:rPr lang="sv-SE" dirty="0"/>
              <a:t>); </a:t>
            </a:r>
            <a:r>
              <a:rPr lang="sv-SE" dirty="0">
                <a:hlinkClick r:id="rId30"/>
              </a:rPr>
              <a:t>humbug</a:t>
            </a:r>
            <a:r>
              <a:rPr lang="sv-SE" dirty="0"/>
              <a:t>, </a:t>
            </a:r>
            <a:r>
              <a:rPr lang="sv-SE" dirty="0">
                <a:hlinkClick r:id="rId31"/>
              </a:rPr>
              <a:t>jive</a:t>
            </a:r>
            <a:r>
              <a:rPr lang="sv-SE" dirty="0"/>
              <a:t>, </a:t>
            </a:r>
            <a:r>
              <a:rPr lang="sv-SE" dirty="0" err="1">
                <a:hlinkClick r:id="rId32"/>
              </a:rPr>
              <a:t>nonsense</a:t>
            </a:r>
            <a:r>
              <a:rPr lang="sv-SE" dirty="0"/>
              <a:t>; </a:t>
            </a:r>
            <a:r>
              <a:rPr lang="sv-SE" dirty="0" err="1">
                <a:hlinkClick r:id="rId33"/>
              </a:rPr>
              <a:t>canard</a:t>
            </a:r>
            <a:r>
              <a:rPr lang="sv-SE" dirty="0"/>
              <a:t>, </a:t>
            </a:r>
            <a:r>
              <a:rPr lang="sv-SE" dirty="0" err="1">
                <a:hlinkClick r:id="rId34"/>
              </a:rPr>
              <a:t>fallacy</a:t>
            </a:r>
            <a:r>
              <a:rPr lang="sv-SE" dirty="0"/>
              <a:t>, </a:t>
            </a:r>
            <a:r>
              <a:rPr lang="sv-SE" dirty="0" err="1">
                <a:hlinkClick r:id="rId35"/>
              </a:rPr>
              <a:t>misconception</a:t>
            </a:r>
            <a:r>
              <a:rPr lang="sv-SE" dirty="0"/>
              <a:t>, </a:t>
            </a:r>
            <a:r>
              <a:rPr lang="sv-SE" dirty="0" err="1">
                <a:hlinkClick r:id="rId36"/>
              </a:rPr>
              <a:t>myth</a:t>
            </a:r>
            <a:r>
              <a:rPr lang="sv-SE" dirty="0"/>
              <a:t>; </a:t>
            </a:r>
            <a:r>
              <a:rPr lang="sv-SE" dirty="0" err="1">
                <a:hlinkClick r:id="rId37"/>
              </a:rPr>
              <a:t>falsification</a:t>
            </a:r>
            <a:r>
              <a:rPr lang="sv-SE" dirty="0"/>
              <a:t>, </a:t>
            </a:r>
            <a:r>
              <a:rPr lang="sv-SE" dirty="0" err="1">
                <a:hlinkClick r:id="rId38"/>
              </a:rPr>
              <a:t>misinformation</a:t>
            </a:r>
            <a:r>
              <a:rPr lang="sv-SE" dirty="0"/>
              <a:t>, </a:t>
            </a:r>
            <a:r>
              <a:rPr lang="sv-SE" dirty="0" err="1">
                <a:hlinkClick r:id="rId39"/>
              </a:rPr>
              <a:t>misreport</a:t>
            </a:r>
            <a:r>
              <a:rPr lang="sv-SE" dirty="0"/>
              <a:t>, </a:t>
            </a:r>
            <a:r>
              <a:rPr lang="sv-SE" dirty="0" err="1">
                <a:hlinkClick r:id="rId40"/>
              </a:rPr>
              <a:t>misrepresentation</a:t>
            </a:r>
            <a:r>
              <a:rPr lang="sv-SE" dirty="0"/>
              <a:t>, </a:t>
            </a:r>
            <a:r>
              <a:rPr lang="sv-SE" dirty="0" err="1">
                <a:hlinkClick r:id="rId41"/>
              </a:rPr>
              <a:t>misstatement</a:t>
            </a:r>
            <a:r>
              <a:rPr lang="sv-SE" dirty="0"/>
              <a:t>; </a:t>
            </a:r>
            <a:r>
              <a:rPr lang="sv-SE" dirty="0" err="1">
                <a:hlinkClick r:id="rId42"/>
              </a:rPr>
              <a:t>deceit</a:t>
            </a:r>
            <a:r>
              <a:rPr lang="sv-SE" dirty="0"/>
              <a:t>, </a:t>
            </a:r>
            <a:r>
              <a:rPr lang="sv-SE" dirty="0" err="1">
                <a:hlinkClick r:id="rId43"/>
              </a:rPr>
              <a:t>deceitfulness</a:t>
            </a:r>
            <a:r>
              <a:rPr lang="sv-SE" dirty="0"/>
              <a:t>, </a:t>
            </a:r>
            <a:r>
              <a:rPr lang="sv-SE" dirty="0" err="1">
                <a:hlinkClick r:id="rId44"/>
              </a:rPr>
              <a:t>dishonesty</a:t>
            </a:r>
            <a:r>
              <a:rPr lang="sv-SE" dirty="0"/>
              <a:t>, </a:t>
            </a:r>
            <a:r>
              <a:rPr lang="sv-SE" dirty="0" err="1">
                <a:hlinkClick r:id="rId45"/>
              </a:rPr>
              <a:t>duplicity</a:t>
            </a:r>
            <a:r>
              <a:rPr lang="sv-SE" dirty="0"/>
              <a:t>, </a:t>
            </a:r>
            <a:r>
              <a:rPr lang="sv-SE" dirty="0" err="1">
                <a:hlinkClick r:id="rId46"/>
              </a:rPr>
              <a:t>fraudulence</a:t>
            </a:r>
            <a:r>
              <a:rPr lang="sv-SE" dirty="0"/>
              <a:t> (källa: </a:t>
            </a:r>
            <a:r>
              <a:rPr lang="sv-SE" dirty="0">
                <a:hlinkClick r:id="rId47"/>
              </a:rPr>
              <a:t>https://www.merriam-webster.com/thesaurus/lie</a:t>
            </a:r>
            <a:r>
              <a:rPr lang="sv-SE" dirty="0"/>
              <a:t> )</a:t>
            </a:r>
          </a:p>
        </p:txBody>
      </p:sp>
    </p:spTree>
    <p:extLst>
      <p:ext uri="{BB962C8B-B14F-4D97-AF65-F5344CB8AC3E}">
        <p14:creationId xmlns:p14="http://schemas.microsoft.com/office/powerpoint/2010/main" val="653719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51520" y="260648"/>
            <a:ext cx="8581054" cy="6186309"/>
          </a:xfrm>
          <a:prstGeom prst="rect">
            <a:avLst/>
          </a:prstGeom>
          <a:noFill/>
        </p:spPr>
        <p:txBody>
          <a:bodyPr wrap="square" rtlCol="0">
            <a:spAutoFit/>
          </a:bodyPr>
          <a:lstStyle/>
          <a:p>
            <a:r>
              <a:rPr lang="sv-SE" sz="3600" i="1" dirty="0"/>
              <a:t>“Men, om vi kan avla fram kor för </a:t>
            </a:r>
            <a:r>
              <a:rPr lang="sv-SE" sz="3600" i="1" dirty="0" smtClean="0"/>
              <a:t>mjölk-produktion </a:t>
            </a:r>
            <a:r>
              <a:rPr lang="sv-SE" sz="3600" i="1" dirty="0"/>
              <a:t>... varför skulle det vara omöjligt att avla fram människor med matematisk, musikalisk eller atletisk förmåga?” “Jag undrar, nu ca 60 år efter Hitlers död, om vi kanske åtminstone vågar ställa frågan vad den moraliska skillnaden är mellan att avla fram musikalisk förmåga och att tvinga ett barn att ta musiklektioner.”</a:t>
            </a:r>
            <a:endParaRPr lang="sv-SE" sz="3600" dirty="0"/>
          </a:p>
          <a:p>
            <a:endParaRPr lang="sv-SE" sz="2400" dirty="0"/>
          </a:p>
          <a:p>
            <a:r>
              <a:rPr lang="fr-FR" sz="2400" dirty="0" smtClean="0"/>
              <a:t>Richard </a:t>
            </a:r>
            <a:r>
              <a:rPr lang="fr-FR" sz="2400" dirty="0"/>
              <a:t>Dawkins på http://old.richarddawkins.net/articles/353-how-predictable-richard-dawkins-supports-eugenics</a:t>
            </a:r>
            <a:endParaRPr lang="en-US" sz="2400" dirty="0"/>
          </a:p>
        </p:txBody>
      </p:sp>
      <p:sp>
        <p:nvSpPr>
          <p:cNvPr id="3" name="Platshållare för sidfot 4"/>
          <p:cNvSpPr>
            <a:spLocks noGrp="1"/>
          </p:cNvSpPr>
          <p:nvPr>
            <p:ph type="ftr" sz="quarter" idx="11"/>
          </p:nvPr>
        </p:nvSpPr>
        <p:spPr>
          <a:xfrm>
            <a:off x="467544" y="6315397"/>
            <a:ext cx="2895600" cy="365125"/>
          </a:xfrm>
        </p:spPr>
        <p:txBody>
          <a:bodyPr/>
          <a:lstStyle/>
          <a:p>
            <a:r>
              <a:rPr lang="sv-SE" dirty="0" err="1" smtClean="0"/>
              <a:t>Inlonad</a:t>
            </a:r>
            <a:r>
              <a:rPr lang="sv-SE" dirty="0" smtClean="0"/>
              <a:t> av Mats Molen</a:t>
            </a:r>
            <a:endParaRPr lang="sv-SE" dirty="0"/>
          </a:p>
        </p:txBody>
      </p:sp>
    </p:spTree>
    <p:extLst>
      <p:ext uri="{BB962C8B-B14F-4D97-AF65-F5344CB8AC3E}">
        <p14:creationId xmlns:p14="http://schemas.microsoft.com/office/powerpoint/2010/main" val="7323795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0" y="194574"/>
            <a:ext cx="9144000" cy="6468852"/>
          </a:xfrm>
          <a:prstGeom prst="rect">
            <a:avLst/>
          </a:prstGeom>
        </p:spPr>
      </p:pic>
      <p:sp>
        <p:nvSpPr>
          <p:cNvPr id="3" name="Platshållare för sidfot 4"/>
          <p:cNvSpPr>
            <a:spLocks noGrp="1"/>
          </p:cNvSpPr>
          <p:nvPr>
            <p:ph type="ftr" sz="quarter" idx="11"/>
          </p:nvPr>
        </p:nvSpPr>
        <p:spPr>
          <a:xfrm>
            <a:off x="467544" y="6315397"/>
            <a:ext cx="2895600" cy="365125"/>
          </a:xfrm>
        </p:spPr>
        <p:txBody>
          <a:bodyPr/>
          <a:lstStyle/>
          <a:p>
            <a:r>
              <a:rPr lang="sv-SE" dirty="0" err="1" smtClean="0"/>
              <a:t>Inlonad</a:t>
            </a:r>
            <a:r>
              <a:rPr lang="sv-SE" dirty="0" smtClean="0"/>
              <a:t> av Mats Molen</a:t>
            </a:r>
            <a:endParaRPr lang="sv-SE" dirty="0"/>
          </a:p>
        </p:txBody>
      </p:sp>
    </p:spTree>
    <p:extLst>
      <p:ext uri="{BB962C8B-B14F-4D97-AF65-F5344CB8AC3E}">
        <p14:creationId xmlns:p14="http://schemas.microsoft.com/office/powerpoint/2010/main" val="31418499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6180" y="0"/>
            <a:ext cx="4851639" cy="6858000"/>
          </a:xfrm>
          <a:prstGeom prst="rect">
            <a:avLst/>
          </a:prstGeom>
        </p:spPr>
      </p:pic>
      <p:sp>
        <p:nvSpPr>
          <p:cNvPr id="3" name="Platshållare för sidfot 4"/>
          <p:cNvSpPr>
            <a:spLocks noGrp="1"/>
          </p:cNvSpPr>
          <p:nvPr>
            <p:ph type="ftr" sz="quarter" idx="11"/>
          </p:nvPr>
        </p:nvSpPr>
        <p:spPr>
          <a:xfrm>
            <a:off x="467544" y="6315397"/>
            <a:ext cx="2895600" cy="365125"/>
          </a:xfrm>
        </p:spPr>
        <p:txBody>
          <a:bodyPr/>
          <a:lstStyle/>
          <a:p>
            <a:r>
              <a:rPr lang="sv-SE" dirty="0" err="1" smtClean="0"/>
              <a:t>Inlonad</a:t>
            </a:r>
            <a:r>
              <a:rPr lang="sv-SE" dirty="0" smtClean="0"/>
              <a:t> av Mats Molen</a:t>
            </a:r>
            <a:endParaRPr lang="sv-SE" dirty="0"/>
          </a:p>
        </p:txBody>
      </p:sp>
    </p:spTree>
    <p:extLst>
      <p:ext uri="{BB962C8B-B14F-4D97-AF65-F5344CB8AC3E}">
        <p14:creationId xmlns:p14="http://schemas.microsoft.com/office/powerpoint/2010/main" val="39477318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323528" y="332656"/>
            <a:ext cx="8496944" cy="5816977"/>
          </a:xfrm>
          <a:prstGeom prst="rect">
            <a:avLst/>
          </a:prstGeom>
          <a:noFill/>
        </p:spPr>
        <p:txBody>
          <a:bodyPr wrap="square" rtlCol="0">
            <a:spAutoFit/>
          </a:bodyPr>
          <a:lstStyle/>
          <a:p>
            <a:r>
              <a:rPr lang="sv-SE" sz="2800" dirty="0"/>
              <a:t>En av Darwins främsta förespråkare i England, Charles Kingsley, skrev följande när ca en miljon irländare svalt ihjäl på 1800-talet. </a:t>
            </a:r>
            <a:endParaRPr lang="sv-SE" sz="2800" i="1" dirty="0"/>
          </a:p>
          <a:p>
            <a:endParaRPr lang="sv-SE" sz="3600" i="1" dirty="0"/>
          </a:p>
          <a:p>
            <a:r>
              <a:rPr lang="sv-SE" sz="3600" i="1" dirty="0"/>
              <a:t>“Jag är hemsökt av de mänskliga schimpanserna ... det är förskräckligt att se vita schimpanser. Om de var svarta skulle man inte känna så mycket, men deras hud är ... lika vit som vår</a:t>
            </a:r>
            <a:r>
              <a:rPr lang="sv-SE" sz="3600" i="1" dirty="0" smtClean="0"/>
              <a:t>”</a:t>
            </a:r>
            <a:r>
              <a:rPr lang="sv-SE" sz="3600" dirty="0" smtClean="0"/>
              <a:t>.</a:t>
            </a:r>
          </a:p>
          <a:p>
            <a:endParaRPr lang="en-US" sz="2400" dirty="0" smtClean="0"/>
          </a:p>
          <a:p>
            <a:r>
              <a:rPr lang="en-US" sz="2400" dirty="0" err="1" smtClean="0"/>
              <a:t>Grigg</a:t>
            </a:r>
            <a:r>
              <a:rPr lang="en-US" sz="2400" dirty="0"/>
              <a:t>, R “Potatoes and `white chimpanzees´”, Creation, </a:t>
            </a:r>
            <a:r>
              <a:rPr lang="en-US" sz="2400" dirty="0" err="1"/>
              <a:t>vol</a:t>
            </a:r>
            <a:r>
              <a:rPr lang="en-US" sz="2400" dirty="0"/>
              <a:t> 26, nr 4 2004, </a:t>
            </a:r>
            <a:r>
              <a:rPr lang="en-US" sz="2400" dirty="0" err="1"/>
              <a:t>sid</a:t>
            </a:r>
            <a:r>
              <a:rPr lang="en-US" sz="2400" dirty="0"/>
              <a:t> 15-17.</a:t>
            </a:r>
          </a:p>
        </p:txBody>
      </p:sp>
      <p:sp>
        <p:nvSpPr>
          <p:cNvPr id="3" name="Platshållare för sidfot 4"/>
          <p:cNvSpPr>
            <a:spLocks noGrp="1"/>
          </p:cNvSpPr>
          <p:nvPr>
            <p:ph type="ftr" sz="quarter" idx="11"/>
          </p:nvPr>
        </p:nvSpPr>
        <p:spPr>
          <a:xfrm>
            <a:off x="467544" y="6315397"/>
            <a:ext cx="2895600" cy="365125"/>
          </a:xfrm>
        </p:spPr>
        <p:txBody>
          <a:bodyPr/>
          <a:lstStyle/>
          <a:p>
            <a:r>
              <a:rPr lang="sv-SE" dirty="0" err="1" smtClean="0"/>
              <a:t>Inlonad</a:t>
            </a:r>
            <a:r>
              <a:rPr lang="sv-SE" dirty="0" smtClean="0"/>
              <a:t> av Mats Molen</a:t>
            </a:r>
            <a:endParaRPr lang="sv-SE" dirty="0"/>
          </a:p>
        </p:txBody>
      </p:sp>
    </p:spTree>
    <p:extLst>
      <p:ext uri="{BB962C8B-B14F-4D97-AF65-F5344CB8AC3E}">
        <p14:creationId xmlns:p14="http://schemas.microsoft.com/office/powerpoint/2010/main" val="3655423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rotWithShape="1">
          <a:blip r:embed="rId2" cstate="print">
            <a:extLst>
              <a:ext uri="{28A0092B-C50C-407E-A947-70E740481C1C}">
                <a14:useLocalDpi xmlns:a14="http://schemas.microsoft.com/office/drawing/2010/main" val="0"/>
              </a:ext>
            </a:extLst>
          </a:blip>
          <a:srcRect l="3805" t="9889" r="15453" b="13161"/>
          <a:stretch/>
        </p:blipFill>
        <p:spPr>
          <a:xfrm>
            <a:off x="2286000" y="-14037"/>
            <a:ext cx="4236705" cy="6872037"/>
          </a:xfrm>
          <a:prstGeom prst="rect">
            <a:avLst/>
          </a:prstGeom>
        </p:spPr>
      </p:pic>
      <p:sp>
        <p:nvSpPr>
          <p:cNvPr id="4" name="Platshållare för sidfot 4"/>
          <p:cNvSpPr>
            <a:spLocks noGrp="1"/>
          </p:cNvSpPr>
          <p:nvPr>
            <p:ph type="ftr" sz="quarter" idx="11"/>
          </p:nvPr>
        </p:nvSpPr>
        <p:spPr>
          <a:xfrm>
            <a:off x="467544" y="6315397"/>
            <a:ext cx="2895600" cy="365125"/>
          </a:xfrm>
        </p:spPr>
        <p:txBody>
          <a:bodyPr/>
          <a:lstStyle/>
          <a:p>
            <a:r>
              <a:rPr lang="sv-SE" dirty="0" err="1" smtClean="0"/>
              <a:t>Inlonad</a:t>
            </a:r>
            <a:r>
              <a:rPr lang="sv-SE" dirty="0" smtClean="0"/>
              <a:t> av Mats Molen</a:t>
            </a:r>
            <a:endParaRPr lang="sv-SE" dirty="0"/>
          </a:p>
        </p:txBody>
      </p:sp>
    </p:spTree>
    <p:extLst>
      <p:ext uri="{BB962C8B-B14F-4D97-AF65-F5344CB8AC3E}">
        <p14:creationId xmlns:p14="http://schemas.microsoft.com/office/powerpoint/2010/main" val="19284935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6133" y="-49695"/>
            <a:ext cx="2310050" cy="3216780"/>
          </a:xfrm>
          <a:prstGeom prst="rect">
            <a:avLst/>
          </a:prstGeom>
        </p:spPr>
      </p:pic>
      <p:pic>
        <p:nvPicPr>
          <p:cNvPr id="4" name="Bildobjekt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2114" y="-19878"/>
            <a:ext cx="2328573" cy="2819400"/>
          </a:xfrm>
          <a:prstGeom prst="rect">
            <a:avLst/>
          </a:prstGeom>
        </p:spPr>
      </p:pic>
      <p:pic>
        <p:nvPicPr>
          <p:cNvPr id="6" name="Bildobjekt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66" y="-49696"/>
            <a:ext cx="2409568" cy="3630233"/>
          </a:xfrm>
          <a:prstGeom prst="rect">
            <a:avLst/>
          </a:prstGeom>
        </p:spPr>
      </p:pic>
      <p:pic>
        <p:nvPicPr>
          <p:cNvPr id="2" name="Bildobjekt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65" y="3107436"/>
            <a:ext cx="5257800" cy="3750564"/>
          </a:xfrm>
          <a:prstGeom prst="rect">
            <a:avLst/>
          </a:prstGeom>
        </p:spPr>
      </p:pic>
      <p:pic>
        <p:nvPicPr>
          <p:cNvPr id="7" name="Bildobjekt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36183" y="22843"/>
            <a:ext cx="2075931" cy="3084593"/>
          </a:xfrm>
          <a:prstGeom prst="rect">
            <a:avLst/>
          </a:prstGeom>
        </p:spPr>
      </p:pic>
      <p:pic>
        <p:nvPicPr>
          <p:cNvPr id="3" name="Bildobjekt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74365" y="2328080"/>
            <a:ext cx="3869635" cy="4539859"/>
          </a:xfrm>
          <a:prstGeom prst="rect">
            <a:avLst/>
          </a:prstGeom>
        </p:spPr>
      </p:pic>
      <p:sp>
        <p:nvSpPr>
          <p:cNvPr id="8" name="Platshållare för sidfot 4"/>
          <p:cNvSpPr>
            <a:spLocks noGrp="1"/>
          </p:cNvSpPr>
          <p:nvPr>
            <p:ph type="ftr" sz="quarter" idx="11"/>
          </p:nvPr>
        </p:nvSpPr>
        <p:spPr>
          <a:xfrm>
            <a:off x="467544" y="6315397"/>
            <a:ext cx="2895600" cy="365125"/>
          </a:xfrm>
        </p:spPr>
        <p:txBody>
          <a:bodyPr/>
          <a:lstStyle/>
          <a:p>
            <a:r>
              <a:rPr lang="sv-SE" dirty="0" err="1" smtClean="0"/>
              <a:t>Inlonad</a:t>
            </a:r>
            <a:r>
              <a:rPr lang="sv-SE" dirty="0" smtClean="0"/>
              <a:t> av Mats Molen</a:t>
            </a:r>
            <a:endParaRPr lang="sv-SE" dirty="0"/>
          </a:p>
        </p:txBody>
      </p:sp>
    </p:spTree>
    <p:extLst>
      <p:ext uri="{BB962C8B-B14F-4D97-AF65-F5344CB8AC3E}">
        <p14:creationId xmlns:p14="http://schemas.microsoft.com/office/powerpoint/2010/main" val="14462168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4024" y="0"/>
            <a:ext cx="2335951" cy="6858000"/>
          </a:xfrm>
          <a:prstGeom prst="rect">
            <a:avLst/>
          </a:prstGeom>
        </p:spPr>
      </p:pic>
      <p:sp>
        <p:nvSpPr>
          <p:cNvPr id="3" name="textruta 2"/>
          <p:cNvSpPr txBox="1"/>
          <p:nvPr/>
        </p:nvSpPr>
        <p:spPr>
          <a:xfrm>
            <a:off x="457200" y="838200"/>
            <a:ext cx="2057400" cy="1569660"/>
          </a:xfrm>
          <a:prstGeom prst="rect">
            <a:avLst/>
          </a:prstGeom>
          <a:noFill/>
        </p:spPr>
        <p:txBody>
          <a:bodyPr wrap="square" rtlCol="0">
            <a:spAutoFit/>
          </a:bodyPr>
          <a:lstStyle/>
          <a:p>
            <a:r>
              <a:rPr lang="sv-SE" sz="3200" dirty="0" smtClean="0"/>
              <a:t>Australien?</a:t>
            </a:r>
          </a:p>
          <a:p>
            <a:r>
              <a:rPr lang="sv-SE" sz="3200" dirty="0" smtClean="0"/>
              <a:t>Kina?</a:t>
            </a:r>
          </a:p>
          <a:p>
            <a:r>
              <a:rPr lang="sv-SE" sz="3200" dirty="0" smtClean="0"/>
              <a:t>Sverige?</a:t>
            </a:r>
            <a:endParaRPr lang="en-US" sz="3200" dirty="0"/>
          </a:p>
        </p:txBody>
      </p:sp>
      <p:sp>
        <p:nvSpPr>
          <p:cNvPr id="4" name="Platshållare för sidfot 4"/>
          <p:cNvSpPr>
            <a:spLocks noGrp="1"/>
          </p:cNvSpPr>
          <p:nvPr>
            <p:ph type="ftr" sz="quarter" idx="11"/>
          </p:nvPr>
        </p:nvSpPr>
        <p:spPr>
          <a:xfrm>
            <a:off x="467544" y="6315397"/>
            <a:ext cx="2895600" cy="365125"/>
          </a:xfrm>
        </p:spPr>
        <p:txBody>
          <a:bodyPr/>
          <a:lstStyle/>
          <a:p>
            <a:r>
              <a:rPr lang="sv-SE" dirty="0" err="1" smtClean="0"/>
              <a:t>Inlonad</a:t>
            </a:r>
            <a:r>
              <a:rPr lang="sv-SE" dirty="0" smtClean="0"/>
              <a:t> av Mats Molen</a:t>
            </a:r>
            <a:endParaRPr lang="sv-SE" dirty="0"/>
          </a:p>
        </p:txBody>
      </p:sp>
    </p:spTree>
    <p:extLst>
      <p:ext uri="{BB962C8B-B14F-4D97-AF65-F5344CB8AC3E}">
        <p14:creationId xmlns:p14="http://schemas.microsoft.com/office/powerpoint/2010/main" val="33263943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323528" y="332656"/>
            <a:ext cx="8496944" cy="5816977"/>
          </a:xfrm>
          <a:prstGeom prst="rect">
            <a:avLst/>
          </a:prstGeom>
          <a:noFill/>
        </p:spPr>
        <p:txBody>
          <a:bodyPr wrap="square" rtlCol="0">
            <a:spAutoFit/>
          </a:bodyPr>
          <a:lstStyle/>
          <a:p>
            <a:r>
              <a:rPr lang="sv-SE" sz="3600" dirty="0"/>
              <a:t>"För att sammanfatta, skulle jag vilja säga: Ja, </a:t>
            </a:r>
            <a:r>
              <a:rPr lang="sv-SE" sz="3600" dirty="0" err="1"/>
              <a:t>kreationism</a:t>
            </a:r>
            <a:r>
              <a:rPr lang="sv-SE" sz="3600" dirty="0"/>
              <a:t> diskrimineras, men det är precis så det skall vara. Det är varje lärares och skolledares plikt att diskriminera ... alla som är anhängare av ... (</a:t>
            </a:r>
            <a:r>
              <a:rPr lang="sv-SE" sz="3600" dirty="0" err="1"/>
              <a:t>kreationism</a:t>
            </a:r>
            <a:r>
              <a:rPr lang="sv-SE" sz="3600" dirty="0"/>
              <a:t>). Jag är glad att denna typ av diskriminering äntligen börjar ta fart, och jag hoppas att den blir ännu mer slagkraftig och utbredd i framtiden."</a:t>
            </a:r>
          </a:p>
          <a:p>
            <a:endParaRPr lang="en-GB" sz="2400" dirty="0"/>
          </a:p>
          <a:p>
            <a:r>
              <a:rPr lang="en-GB" sz="2400" dirty="0"/>
              <a:t>John Patterson 1978</a:t>
            </a:r>
            <a:endParaRPr lang="en-US" sz="2400" dirty="0"/>
          </a:p>
        </p:txBody>
      </p:sp>
      <p:sp>
        <p:nvSpPr>
          <p:cNvPr id="3" name="Platshållare för sidfot 4"/>
          <p:cNvSpPr>
            <a:spLocks noGrp="1"/>
          </p:cNvSpPr>
          <p:nvPr>
            <p:ph type="ftr" sz="quarter" idx="11"/>
          </p:nvPr>
        </p:nvSpPr>
        <p:spPr>
          <a:xfrm>
            <a:off x="467544" y="6315397"/>
            <a:ext cx="2895600" cy="365125"/>
          </a:xfrm>
        </p:spPr>
        <p:txBody>
          <a:bodyPr/>
          <a:lstStyle/>
          <a:p>
            <a:r>
              <a:rPr lang="sv-SE" dirty="0" err="1" smtClean="0"/>
              <a:t>Inlonad</a:t>
            </a:r>
            <a:r>
              <a:rPr lang="sv-SE" dirty="0" smtClean="0"/>
              <a:t> av Mats Molen</a:t>
            </a:r>
            <a:endParaRPr lang="sv-SE" dirty="0"/>
          </a:p>
        </p:txBody>
      </p:sp>
    </p:spTree>
    <p:extLst>
      <p:ext uri="{BB962C8B-B14F-4D97-AF65-F5344CB8AC3E}">
        <p14:creationId xmlns:p14="http://schemas.microsoft.com/office/powerpoint/2010/main" val="20674487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96078" y="71527"/>
            <a:ext cx="8915400" cy="6786473"/>
          </a:xfrm>
          <a:prstGeom prst="rect">
            <a:avLst/>
          </a:prstGeom>
          <a:noFill/>
        </p:spPr>
        <p:txBody>
          <a:bodyPr wrap="square" rtlCol="0">
            <a:spAutoFit/>
          </a:bodyPr>
          <a:lstStyle/>
          <a:p>
            <a:r>
              <a:rPr lang="en-US" sz="2100" b="1" dirty="0" err="1"/>
              <a:t>Europarådet</a:t>
            </a:r>
            <a:r>
              <a:rPr lang="en-US" sz="2100" b="1" dirty="0" smtClean="0"/>
              <a:t>, </a:t>
            </a:r>
            <a:r>
              <a:rPr lang="en-US" sz="2100" b="1" dirty="0"/>
              <a:t>Resolution 1580 The dangers of creationism in education</a:t>
            </a:r>
            <a:endParaRPr lang="en-US" sz="2100" dirty="0"/>
          </a:p>
          <a:p>
            <a:endParaRPr lang="en-GB" sz="2100" dirty="0"/>
          </a:p>
          <a:p>
            <a:r>
              <a:rPr lang="sv-SE" sz="2100" dirty="0"/>
              <a:t>Målsättningen med denna resolution är inte att ifrågasätta eller att bekämpa en trossats - religionsfriheten tillåter inte det.</a:t>
            </a:r>
          </a:p>
          <a:p>
            <a:endParaRPr lang="en-GB" sz="2100" dirty="0"/>
          </a:p>
          <a:p>
            <a:r>
              <a:rPr lang="sv-SE" sz="2100" dirty="0"/>
              <a:t>Om vi inte är försiktiga kan </a:t>
            </a:r>
            <a:r>
              <a:rPr lang="sv-SE" sz="2100" dirty="0" err="1"/>
              <a:t>kreationismen</a:t>
            </a:r>
            <a:r>
              <a:rPr lang="sv-SE" sz="2100" dirty="0"/>
              <a:t> bli ett hot mot de mänskliga rättigheterna, som är en nyckelfråga för Europeiska rådet.</a:t>
            </a:r>
          </a:p>
          <a:p>
            <a:endParaRPr lang="en-GB" sz="2100" dirty="0"/>
          </a:p>
          <a:p>
            <a:r>
              <a:rPr lang="sv-SE" sz="2100" dirty="0"/>
              <a:t>Det totala förkastandet av vetenskap är definitivt ett av de allvarligaste hoten mot mänskliga och medborgerliga rättigheter.</a:t>
            </a:r>
          </a:p>
          <a:p>
            <a:endParaRPr lang="en-GB" sz="2100" dirty="0"/>
          </a:p>
          <a:p>
            <a:r>
              <a:rPr lang="sv-SE" sz="2100" dirty="0"/>
              <a:t>Undervisning om alla fenomen rörande evolutionen som en grundläggande vetenskaplig teori är därför avgörande för våra samhällens och demokratiers framtid.</a:t>
            </a:r>
          </a:p>
          <a:p>
            <a:endParaRPr lang="en-GB" sz="2100" dirty="0"/>
          </a:p>
          <a:p>
            <a:r>
              <a:rPr lang="sv-SE" sz="2100" dirty="0"/>
              <a:t>Om vi inte är försiktiga kommer de värden som utgör själva grunden i det Europeiska rådet att hamna under direkt hot från </a:t>
            </a:r>
            <a:r>
              <a:rPr lang="sv-SE" sz="2100" dirty="0" err="1"/>
              <a:t>kreationistiska</a:t>
            </a:r>
            <a:r>
              <a:rPr lang="sv-SE" sz="2100" dirty="0"/>
              <a:t> fundamentalister. Det är en del av rollen hos Europeiska rådets parlamentariker att reagera innan det är för sent</a:t>
            </a:r>
            <a:r>
              <a:rPr lang="sv-SE" sz="2100" dirty="0" smtClean="0"/>
              <a:t>.</a:t>
            </a:r>
            <a:endParaRPr lang="en-GB" dirty="0"/>
          </a:p>
          <a:p>
            <a:endParaRPr lang="en-GB" dirty="0" smtClean="0"/>
          </a:p>
          <a:p>
            <a:r>
              <a:rPr lang="en-GB" dirty="0"/>
              <a:t>h</a:t>
            </a:r>
            <a:r>
              <a:rPr lang="en-GB" dirty="0" smtClean="0"/>
              <a:t>ttp</a:t>
            </a:r>
            <a:r>
              <a:rPr lang="en-GB" dirty="0"/>
              <a:t>://</a:t>
            </a:r>
            <a:r>
              <a:rPr lang="en-GB" dirty="0" smtClean="0"/>
              <a:t>rilsource.org/wiki/Resolution_1580_The_dangers_of_creationism_in_education/sv</a:t>
            </a:r>
            <a:endParaRPr lang="en-GB" dirty="0"/>
          </a:p>
        </p:txBody>
      </p:sp>
      <p:sp>
        <p:nvSpPr>
          <p:cNvPr id="4" name="Platshållare för sidfot 4"/>
          <p:cNvSpPr>
            <a:spLocks noGrp="1"/>
          </p:cNvSpPr>
          <p:nvPr>
            <p:ph type="ftr" sz="quarter" idx="11"/>
          </p:nvPr>
        </p:nvSpPr>
        <p:spPr>
          <a:xfrm>
            <a:off x="467544" y="6315397"/>
            <a:ext cx="2895600" cy="365125"/>
          </a:xfrm>
        </p:spPr>
        <p:txBody>
          <a:bodyPr/>
          <a:lstStyle/>
          <a:p>
            <a:r>
              <a:rPr lang="sv-SE" dirty="0" err="1" smtClean="0"/>
              <a:t>Inlonad</a:t>
            </a:r>
            <a:r>
              <a:rPr lang="sv-SE" dirty="0" smtClean="0"/>
              <a:t> av Mats Molen</a:t>
            </a:r>
            <a:endParaRPr lang="sv-SE" dirty="0"/>
          </a:p>
        </p:txBody>
      </p:sp>
    </p:spTree>
    <p:extLst>
      <p:ext uri="{BB962C8B-B14F-4D97-AF65-F5344CB8AC3E}">
        <p14:creationId xmlns:p14="http://schemas.microsoft.com/office/powerpoint/2010/main" val="3665722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51520" y="188640"/>
            <a:ext cx="8568952" cy="6324808"/>
          </a:xfrm>
          <a:prstGeom prst="rect">
            <a:avLst/>
          </a:prstGeom>
        </p:spPr>
        <p:txBody>
          <a:bodyPr wrap="square">
            <a:spAutoFit/>
          </a:bodyPr>
          <a:lstStyle/>
          <a:p>
            <a:r>
              <a:rPr lang="sv-SE" sz="2000" dirty="0"/>
              <a:t>På skolverkets hemsida kan vi läsa något som är mycket </a:t>
            </a:r>
            <a:r>
              <a:rPr lang="sv-SE" sz="2000" dirty="0" smtClean="0"/>
              <a:t>märkligt! "Utmaningar </a:t>
            </a:r>
            <a:r>
              <a:rPr lang="sv-SE" sz="2000" dirty="0"/>
              <a:t>för undervisning och lärande inom </a:t>
            </a:r>
            <a:r>
              <a:rPr lang="sv-SE" sz="2000" dirty="0" smtClean="0"/>
              <a:t>evolution.”</a:t>
            </a:r>
          </a:p>
          <a:p>
            <a:endParaRPr lang="sv-SE" sz="1100" dirty="0"/>
          </a:p>
          <a:p>
            <a:r>
              <a:rPr lang="sv-SE" sz="3200" dirty="0" smtClean="0"/>
              <a:t>Ett </a:t>
            </a:r>
            <a:r>
              <a:rPr lang="sv-SE" sz="3200" dirty="0"/>
              <a:t>exempel på ett sådant emotionellt hinder kan vara tron på en god gud som gett människor en odödlig själ som lever vidare efter att </a:t>
            </a:r>
            <a:r>
              <a:rPr lang="sv-SE" sz="3200" dirty="0" smtClean="0"/>
              <a:t>personen </a:t>
            </a:r>
            <a:r>
              <a:rPr lang="sv-SE" sz="3200" dirty="0"/>
              <a:t>har dött. Om detta ställs mot en världsbild där </a:t>
            </a:r>
            <a:r>
              <a:rPr lang="sv-SE" sz="3200" dirty="0" smtClean="0"/>
              <a:t>mänsklig-</a:t>
            </a:r>
            <a:r>
              <a:rPr lang="sv-SE" sz="3200" dirty="0" err="1" smtClean="0"/>
              <a:t>heten</a:t>
            </a:r>
            <a:r>
              <a:rPr lang="sv-SE" sz="3200" dirty="0" smtClean="0"/>
              <a:t> </a:t>
            </a:r>
            <a:r>
              <a:rPr lang="sv-SE" sz="3200" dirty="0"/>
              <a:t>kan framstå som ett </a:t>
            </a:r>
            <a:r>
              <a:rPr lang="sv-SE" sz="3200" dirty="0" smtClean="0"/>
              <a:t>obetydligt </a:t>
            </a:r>
            <a:r>
              <a:rPr lang="sv-SE" sz="3200" dirty="0"/>
              <a:t>fenomen i ett likgiltigt universum, så kan detta försvåra </a:t>
            </a:r>
            <a:r>
              <a:rPr lang="sv-SE" sz="3200" dirty="0" err="1" smtClean="0"/>
              <a:t>accep</a:t>
            </a:r>
            <a:r>
              <a:rPr lang="sv-SE" sz="3200" dirty="0" smtClean="0"/>
              <a:t>-terandet </a:t>
            </a:r>
            <a:r>
              <a:rPr lang="sv-SE" sz="3200" dirty="0"/>
              <a:t>av evolutionsteorin. Författarna diskuterar olika möjliga strategier för att hantera de </a:t>
            </a:r>
            <a:r>
              <a:rPr lang="sv-SE" sz="3200" dirty="0" err="1" smtClean="0"/>
              <a:t>emotio-nella</a:t>
            </a:r>
            <a:r>
              <a:rPr lang="sv-SE" sz="3200" dirty="0" smtClean="0"/>
              <a:t> </a:t>
            </a:r>
            <a:r>
              <a:rPr lang="sv-SE" sz="3200" dirty="0"/>
              <a:t>hindren för elevers lärande, främst i relation till religion</a:t>
            </a:r>
            <a:r>
              <a:rPr lang="sv-SE" sz="3200" dirty="0" smtClean="0"/>
              <a:t>. </a:t>
            </a:r>
            <a:endParaRPr lang="sv-SE" sz="3200" dirty="0"/>
          </a:p>
          <a:p>
            <a:endParaRPr lang="sv-SE" sz="1000" dirty="0" smtClean="0"/>
          </a:p>
          <a:p>
            <a:r>
              <a:rPr lang="sv-SE" sz="1100" dirty="0" smtClean="0"/>
              <a:t>(</a:t>
            </a:r>
            <a:r>
              <a:rPr lang="sv-SE" sz="1100" dirty="0"/>
              <a:t>http://www.skolverket.se/skolutveckling/forskning/</a:t>
            </a:r>
            <a:r>
              <a:rPr lang="sv-SE" sz="1100" dirty="0" err="1"/>
              <a:t>amnen-omraden</a:t>
            </a:r>
            <a:r>
              <a:rPr lang="sv-SE" sz="1100" dirty="0"/>
              <a:t>/no-</a:t>
            </a:r>
            <a:r>
              <a:rPr lang="sv-SE" sz="1100" dirty="0" err="1"/>
              <a:t>amnen</a:t>
            </a:r>
            <a:r>
              <a:rPr lang="sv-SE" sz="1100" dirty="0"/>
              <a:t>/biologi/undervisning/larande-inom-evolution-1.128647)</a:t>
            </a:r>
          </a:p>
        </p:txBody>
      </p:sp>
      <p:sp>
        <p:nvSpPr>
          <p:cNvPr id="3" name="Platshållare för sidfot 4"/>
          <p:cNvSpPr>
            <a:spLocks noGrp="1"/>
          </p:cNvSpPr>
          <p:nvPr>
            <p:ph type="ftr" sz="quarter" idx="11"/>
          </p:nvPr>
        </p:nvSpPr>
        <p:spPr>
          <a:xfrm>
            <a:off x="467544" y="6315397"/>
            <a:ext cx="2895600" cy="365125"/>
          </a:xfrm>
        </p:spPr>
        <p:txBody>
          <a:bodyPr/>
          <a:lstStyle/>
          <a:p>
            <a:r>
              <a:rPr lang="sv-SE" dirty="0" err="1" smtClean="0"/>
              <a:t>Inlonad</a:t>
            </a:r>
            <a:r>
              <a:rPr lang="sv-SE" dirty="0" smtClean="0"/>
              <a:t> av Mats Molen</a:t>
            </a:r>
            <a:endParaRPr lang="sv-SE" dirty="0"/>
          </a:p>
        </p:txBody>
      </p:sp>
    </p:spTree>
    <p:extLst>
      <p:ext uri="{BB962C8B-B14F-4D97-AF65-F5344CB8AC3E}">
        <p14:creationId xmlns:p14="http://schemas.microsoft.com/office/powerpoint/2010/main" val="3663152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16632"/>
            <a:ext cx="8219256" cy="1008112"/>
          </a:xfrm>
        </p:spPr>
        <p:txBody>
          <a:bodyPr>
            <a:normAutofit/>
          </a:bodyPr>
          <a:lstStyle/>
          <a:p>
            <a:r>
              <a:rPr lang="sv-SE" sz="6000" b="1" dirty="0"/>
              <a:t>”Lögn”</a:t>
            </a:r>
            <a:r>
              <a:rPr lang="sv-SE" sz="6000" dirty="0"/>
              <a:t> betyder bl. a.…</a:t>
            </a:r>
          </a:p>
        </p:txBody>
      </p:sp>
      <p:sp>
        <p:nvSpPr>
          <p:cNvPr id="3" name="Platshållare för innehåll 2"/>
          <p:cNvSpPr>
            <a:spLocks noGrp="1"/>
          </p:cNvSpPr>
          <p:nvPr>
            <p:ph idx="1"/>
          </p:nvPr>
        </p:nvSpPr>
        <p:spPr>
          <a:xfrm>
            <a:off x="539552" y="1052736"/>
            <a:ext cx="8424936" cy="5040560"/>
          </a:xfrm>
        </p:spPr>
        <p:txBody>
          <a:bodyPr>
            <a:noAutofit/>
          </a:bodyPr>
          <a:lstStyle/>
          <a:p>
            <a:r>
              <a:rPr lang="sv-SE" sz="2400" b="1" dirty="0"/>
              <a:t>tala osanning</a:t>
            </a:r>
            <a:r>
              <a:rPr lang="sv-SE" sz="2400" dirty="0"/>
              <a:t> [v] </a:t>
            </a:r>
            <a:r>
              <a:rPr lang="sv-SE" sz="2400" dirty="0">
                <a:hlinkClick r:id="rId2"/>
              </a:rPr>
              <a:t>fara med osanning</a:t>
            </a:r>
            <a:r>
              <a:rPr lang="sv-SE" sz="2400" dirty="0"/>
              <a:t>, </a:t>
            </a:r>
            <a:r>
              <a:rPr lang="sv-SE" sz="2400" dirty="0">
                <a:hlinkClick r:id="rId3"/>
              </a:rPr>
              <a:t>narras</a:t>
            </a:r>
            <a:r>
              <a:rPr lang="sv-SE" sz="2400" dirty="0"/>
              <a:t>, </a:t>
            </a:r>
            <a:r>
              <a:rPr lang="sv-SE" sz="2400" dirty="0">
                <a:hlinkClick r:id="rId4"/>
              </a:rPr>
              <a:t>båga</a:t>
            </a:r>
            <a:r>
              <a:rPr lang="sv-SE" sz="2400" dirty="0"/>
              <a:t>, </a:t>
            </a:r>
            <a:r>
              <a:rPr lang="sv-SE" sz="2400" dirty="0">
                <a:hlinkClick r:id="rId5"/>
              </a:rPr>
              <a:t>bära falskt vittnesbörd</a:t>
            </a:r>
            <a:r>
              <a:rPr lang="sv-SE" sz="2400" dirty="0"/>
              <a:t>, </a:t>
            </a:r>
            <a:r>
              <a:rPr lang="sv-SE" sz="2400" dirty="0">
                <a:hlinkClick r:id="rId6"/>
              </a:rPr>
              <a:t>berätta historier</a:t>
            </a:r>
            <a:r>
              <a:rPr lang="sv-SE" sz="2400" dirty="0"/>
              <a:t>,  </a:t>
            </a:r>
            <a:r>
              <a:rPr lang="sv-SE" sz="2400" dirty="0">
                <a:hlinkClick r:id="rId7"/>
              </a:rPr>
              <a:t>smälla</a:t>
            </a:r>
            <a:r>
              <a:rPr lang="sv-SE" sz="2400" dirty="0"/>
              <a:t>,  </a:t>
            </a:r>
            <a:r>
              <a:rPr lang="sv-SE" sz="2400" dirty="0">
                <a:hlinkClick r:id="rId8"/>
              </a:rPr>
              <a:t>fabla</a:t>
            </a:r>
            <a:r>
              <a:rPr lang="sv-SE" sz="2400" dirty="0"/>
              <a:t>,  </a:t>
            </a:r>
            <a:r>
              <a:rPr lang="sv-SE" sz="2400" dirty="0">
                <a:hlinkClick r:id="rId9"/>
              </a:rPr>
              <a:t>fabulera</a:t>
            </a:r>
            <a:r>
              <a:rPr lang="sv-SE" sz="2400" dirty="0"/>
              <a:t>, </a:t>
            </a:r>
            <a:r>
              <a:rPr lang="sv-SE" sz="2400" dirty="0">
                <a:hlinkClick r:id="rId10"/>
              </a:rPr>
              <a:t>uppdikta</a:t>
            </a:r>
            <a:r>
              <a:rPr lang="sv-SE" sz="2400" dirty="0"/>
              <a:t>, </a:t>
            </a:r>
            <a:r>
              <a:rPr lang="sv-SE" sz="2400" dirty="0">
                <a:hlinkClick r:id="rId11"/>
              </a:rPr>
              <a:t>hopdikta</a:t>
            </a:r>
            <a:r>
              <a:rPr lang="sv-SE" sz="2400" dirty="0"/>
              <a:t>, </a:t>
            </a:r>
            <a:r>
              <a:rPr lang="sv-SE" sz="2400" dirty="0">
                <a:hlinkClick r:id="rId12"/>
              </a:rPr>
              <a:t>smäcka</a:t>
            </a:r>
            <a:r>
              <a:rPr lang="sv-SE" sz="2400" dirty="0"/>
              <a:t>, </a:t>
            </a:r>
            <a:r>
              <a:rPr lang="sv-SE" sz="2400" dirty="0">
                <a:hlinkClick r:id="rId13"/>
              </a:rPr>
              <a:t>överdriva</a:t>
            </a:r>
            <a:r>
              <a:rPr lang="sv-SE" sz="2400" dirty="0"/>
              <a:t>, </a:t>
            </a:r>
            <a:r>
              <a:rPr lang="sv-SE" sz="2400" dirty="0">
                <a:hlinkClick r:id="rId14"/>
              </a:rPr>
              <a:t>skarva</a:t>
            </a:r>
            <a:r>
              <a:rPr lang="sv-SE" sz="2400" dirty="0"/>
              <a:t>, </a:t>
            </a:r>
            <a:r>
              <a:rPr lang="sv-SE" sz="2400" dirty="0">
                <a:hlinkClick r:id="rId15"/>
              </a:rPr>
              <a:t>skrävla</a:t>
            </a:r>
            <a:r>
              <a:rPr lang="sv-SE" sz="2400" dirty="0"/>
              <a:t>, </a:t>
            </a:r>
            <a:r>
              <a:rPr lang="sv-SE" sz="2400" i="1" dirty="0"/>
              <a:t>ljuga</a:t>
            </a:r>
          </a:p>
          <a:p>
            <a:r>
              <a:rPr lang="sv-SE" sz="2400" b="1" dirty="0"/>
              <a:t>hitta på </a:t>
            </a:r>
            <a:r>
              <a:rPr lang="sv-SE" sz="2400" dirty="0">
                <a:hlinkClick r:id="rId16"/>
              </a:rPr>
              <a:t>tänka ut</a:t>
            </a:r>
            <a:r>
              <a:rPr lang="sv-SE" sz="2400" dirty="0"/>
              <a:t>, </a:t>
            </a:r>
            <a:r>
              <a:rPr lang="sv-SE" sz="2400" dirty="0">
                <a:hlinkClick r:id="rId17"/>
              </a:rPr>
              <a:t>utfundera</a:t>
            </a:r>
            <a:r>
              <a:rPr lang="sv-SE" sz="2400" dirty="0"/>
              <a:t>, </a:t>
            </a:r>
            <a:r>
              <a:rPr lang="sv-SE" sz="2400" dirty="0">
                <a:hlinkClick r:id="rId18"/>
              </a:rPr>
              <a:t>uppfinna</a:t>
            </a:r>
            <a:r>
              <a:rPr lang="sv-SE" sz="2400" dirty="0"/>
              <a:t>, </a:t>
            </a:r>
            <a:r>
              <a:rPr lang="sv-SE" sz="2400" dirty="0">
                <a:hlinkClick r:id="rId19"/>
              </a:rPr>
              <a:t>komma på</a:t>
            </a:r>
            <a:r>
              <a:rPr lang="sv-SE" sz="2400" dirty="0"/>
              <a:t>, </a:t>
            </a:r>
            <a:r>
              <a:rPr lang="sv-SE" sz="2400" dirty="0">
                <a:hlinkClick r:id="rId20"/>
              </a:rPr>
              <a:t>komma upp med</a:t>
            </a:r>
            <a:r>
              <a:rPr lang="sv-SE" sz="2400" dirty="0"/>
              <a:t>, </a:t>
            </a:r>
            <a:r>
              <a:rPr lang="sv-SE" sz="2400" dirty="0">
                <a:hlinkClick r:id="rId10"/>
              </a:rPr>
              <a:t>uppdikta</a:t>
            </a:r>
            <a:r>
              <a:rPr lang="sv-SE" sz="2400" dirty="0"/>
              <a:t>, </a:t>
            </a:r>
            <a:r>
              <a:rPr lang="sv-SE" sz="2400" dirty="0">
                <a:hlinkClick r:id="rId9"/>
              </a:rPr>
              <a:t>fabulera</a:t>
            </a:r>
            <a:r>
              <a:rPr lang="sv-SE" sz="2400" dirty="0"/>
              <a:t>, </a:t>
            </a:r>
            <a:r>
              <a:rPr lang="sv-SE" sz="2400" dirty="0">
                <a:hlinkClick r:id="rId21"/>
              </a:rPr>
              <a:t>koka ihop</a:t>
            </a:r>
            <a:r>
              <a:rPr lang="sv-SE" sz="2400" dirty="0"/>
              <a:t>, </a:t>
            </a:r>
            <a:r>
              <a:rPr lang="sv-SE" sz="2400" i="1" dirty="0"/>
              <a:t>ljuga</a:t>
            </a:r>
            <a:r>
              <a:rPr lang="sv-SE" sz="2400" dirty="0"/>
              <a:t>, </a:t>
            </a:r>
            <a:r>
              <a:rPr lang="sv-SE" sz="2400" dirty="0">
                <a:hlinkClick r:id="rId22"/>
              </a:rPr>
              <a:t>hitta</a:t>
            </a:r>
            <a:endParaRPr lang="sv-SE" sz="2400" b="1" dirty="0"/>
          </a:p>
          <a:p>
            <a:r>
              <a:rPr lang="sv-SE" sz="2400" b="1" dirty="0"/>
              <a:t>breda på</a:t>
            </a:r>
            <a:r>
              <a:rPr lang="sv-SE" sz="2400" dirty="0"/>
              <a:t>  </a:t>
            </a:r>
            <a:r>
              <a:rPr lang="sv-SE" sz="2400" dirty="0">
                <a:hlinkClick r:id="rId13"/>
              </a:rPr>
              <a:t>överdriva</a:t>
            </a:r>
            <a:r>
              <a:rPr lang="sv-SE" sz="2400" dirty="0"/>
              <a:t>, </a:t>
            </a:r>
            <a:r>
              <a:rPr lang="sv-SE" sz="2400" dirty="0">
                <a:hlinkClick r:id="rId14"/>
              </a:rPr>
              <a:t>skarva</a:t>
            </a:r>
            <a:r>
              <a:rPr lang="sv-SE" sz="2400" dirty="0"/>
              <a:t>, </a:t>
            </a:r>
            <a:r>
              <a:rPr lang="sv-SE" sz="2400" dirty="0">
                <a:hlinkClick r:id="rId9"/>
              </a:rPr>
              <a:t>fabulera</a:t>
            </a:r>
            <a:r>
              <a:rPr lang="sv-SE" sz="2400" dirty="0"/>
              <a:t>, </a:t>
            </a:r>
            <a:r>
              <a:rPr lang="sv-SE" sz="2400" dirty="0">
                <a:hlinkClick r:id="rId23"/>
              </a:rPr>
              <a:t>färglägga</a:t>
            </a:r>
            <a:r>
              <a:rPr lang="sv-SE" sz="2400" dirty="0"/>
              <a:t>, </a:t>
            </a:r>
            <a:r>
              <a:rPr lang="sv-SE" sz="2400" i="1" dirty="0"/>
              <a:t>ljuga</a:t>
            </a:r>
            <a:r>
              <a:rPr lang="sv-SE" sz="2400" dirty="0"/>
              <a:t>, </a:t>
            </a:r>
            <a:r>
              <a:rPr lang="sv-SE" sz="2400" dirty="0">
                <a:hlinkClick r:id="rId24"/>
              </a:rPr>
              <a:t>grovt smickra</a:t>
            </a:r>
            <a:r>
              <a:rPr lang="sv-SE" sz="2400" dirty="0"/>
              <a:t>, </a:t>
            </a:r>
            <a:r>
              <a:rPr lang="sv-SE" sz="2400" dirty="0">
                <a:hlinkClick r:id="rId25"/>
              </a:rPr>
              <a:t>breda</a:t>
            </a:r>
            <a:endParaRPr lang="sv-SE" sz="2400" dirty="0"/>
          </a:p>
          <a:p>
            <a:r>
              <a:rPr lang="sv-SE" sz="2400" b="1" dirty="0"/>
              <a:t>överdriva </a:t>
            </a:r>
            <a:r>
              <a:rPr lang="sv-SE" sz="2400" u="sng" dirty="0">
                <a:hlinkClick r:id="rId26"/>
              </a:rPr>
              <a:t>utbrodera</a:t>
            </a:r>
            <a:r>
              <a:rPr lang="sv-SE" sz="2400" dirty="0"/>
              <a:t>, </a:t>
            </a:r>
            <a:r>
              <a:rPr lang="sv-SE" sz="2400" dirty="0">
                <a:hlinkClick r:id="rId27"/>
              </a:rPr>
              <a:t>utsmycka</a:t>
            </a:r>
            <a:r>
              <a:rPr lang="sv-SE" sz="2400" dirty="0"/>
              <a:t>, </a:t>
            </a:r>
            <a:r>
              <a:rPr lang="sv-SE" sz="2400" dirty="0">
                <a:hlinkClick r:id="rId28"/>
              </a:rPr>
              <a:t>bättra på sanningen</a:t>
            </a:r>
            <a:r>
              <a:rPr lang="sv-SE" sz="2400" dirty="0"/>
              <a:t>, </a:t>
            </a:r>
            <a:r>
              <a:rPr lang="sv-SE" sz="2400" dirty="0">
                <a:hlinkClick r:id="rId29"/>
              </a:rPr>
              <a:t>låta fantasin löpa</a:t>
            </a:r>
            <a:r>
              <a:rPr lang="sv-SE" sz="2400" dirty="0"/>
              <a:t>, </a:t>
            </a:r>
            <a:r>
              <a:rPr lang="sv-SE" sz="2400" dirty="0">
                <a:hlinkClick r:id="rId30"/>
              </a:rPr>
              <a:t>ta till för mycket</a:t>
            </a:r>
            <a:r>
              <a:rPr lang="sv-SE" sz="2400" dirty="0"/>
              <a:t>, </a:t>
            </a:r>
            <a:r>
              <a:rPr lang="sv-SE" sz="2400" i="1" dirty="0"/>
              <a:t>ljuga</a:t>
            </a:r>
            <a:r>
              <a:rPr lang="sv-SE" sz="2400" dirty="0"/>
              <a:t>, </a:t>
            </a:r>
            <a:r>
              <a:rPr lang="sv-SE" sz="2400" dirty="0">
                <a:hlinkClick r:id="rId9"/>
              </a:rPr>
              <a:t>fabulera</a:t>
            </a:r>
            <a:r>
              <a:rPr lang="sv-SE" sz="2400" dirty="0"/>
              <a:t>, </a:t>
            </a:r>
            <a:r>
              <a:rPr lang="sv-SE" sz="2400" dirty="0">
                <a:hlinkClick r:id="rId31"/>
              </a:rPr>
              <a:t>dikta</a:t>
            </a:r>
            <a:r>
              <a:rPr lang="sv-SE" sz="2400" dirty="0"/>
              <a:t>, </a:t>
            </a:r>
            <a:r>
              <a:rPr lang="sv-SE" sz="2400" dirty="0">
                <a:hlinkClick r:id="rId14"/>
              </a:rPr>
              <a:t>skarva</a:t>
            </a:r>
            <a:endParaRPr lang="sv-SE" sz="2400" b="1" dirty="0"/>
          </a:p>
          <a:p>
            <a:r>
              <a:rPr lang="sv-SE" sz="2400" b="1" dirty="0"/>
              <a:t>fantisera </a:t>
            </a:r>
            <a:r>
              <a:rPr lang="sv-SE" sz="2400" dirty="0">
                <a:hlinkClick r:id="rId31"/>
              </a:rPr>
              <a:t>dikta</a:t>
            </a:r>
            <a:r>
              <a:rPr lang="sv-SE" sz="2400" dirty="0"/>
              <a:t>, </a:t>
            </a:r>
            <a:r>
              <a:rPr lang="sv-SE" sz="2400" dirty="0">
                <a:hlinkClick r:id="rId32"/>
              </a:rPr>
              <a:t>prata nonsens</a:t>
            </a:r>
            <a:r>
              <a:rPr lang="sv-SE" sz="2400" dirty="0"/>
              <a:t>, </a:t>
            </a:r>
            <a:r>
              <a:rPr lang="sv-SE" sz="2400" dirty="0">
                <a:hlinkClick r:id="rId8"/>
              </a:rPr>
              <a:t>fabla</a:t>
            </a:r>
            <a:r>
              <a:rPr lang="sv-SE" sz="2400" dirty="0"/>
              <a:t>, </a:t>
            </a:r>
            <a:r>
              <a:rPr lang="sv-SE" sz="2400" dirty="0">
                <a:hlinkClick r:id="rId18"/>
              </a:rPr>
              <a:t>uppfinna</a:t>
            </a:r>
            <a:r>
              <a:rPr lang="sv-SE" sz="2400" dirty="0"/>
              <a:t>, </a:t>
            </a:r>
            <a:r>
              <a:rPr lang="sv-SE" sz="2400" dirty="0">
                <a:hlinkClick r:id="rId33"/>
              </a:rPr>
              <a:t>hitta på</a:t>
            </a:r>
            <a:r>
              <a:rPr lang="sv-SE" sz="2400" dirty="0"/>
              <a:t>, </a:t>
            </a:r>
            <a:r>
              <a:rPr lang="sv-SE" sz="2400" dirty="0">
                <a:hlinkClick r:id="rId34"/>
              </a:rPr>
              <a:t>gestalta</a:t>
            </a:r>
            <a:r>
              <a:rPr lang="sv-SE" sz="2400" dirty="0"/>
              <a:t>, </a:t>
            </a:r>
            <a:r>
              <a:rPr lang="sv-SE" sz="2400" i="1" dirty="0"/>
              <a:t>ljuga</a:t>
            </a:r>
            <a:r>
              <a:rPr lang="sv-SE" sz="2400" dirty="0"/>
              <a:t>, </a:t>
            </a:r>
            <a:r>
              <a:rPr lang="sv-SE" sz="2400" dirty="0">
                <a:hlinkClick r:id="rId13"/>
              </a:rPr>
              <a:t>överdriva</a:t>
            </a:r>
            <a:r>
              <a:rPr lang="sv-SE" sz="2400" dirty="0"/>
              <a:t>, </a:t>
            </a:r>
            <a:r>
              <a:rPr lang="sv-SE" sz="2400" dirty="0">
                <a:hlinkClick r:id="rId35"/>
              </a:rPr>
              <a:t>ta till</a:t>
            </a:r>
            <a:r>
              <a:rPr lang="sv-SE" sz="2400" dirty="0"/>
              <a:t>, </a:t>
            </a:r>
            <a:r>
              <a:rPr lang="sv-SE" sz="2400" dirty="0">
                <a:hlinkClick r:id="rId36"/>
              </a:rPr>
              <a:t>prata i vädret</a:t>
            </a:r>
            <a:r>
              <a:rPr lang="sv-SE" sz="2400" dirty="0"/>
              <a:t>, </a:t>
            </a:r>
            <a:r>
              <a:rPr lang="sv-SE" sz="2400" dirty="0">
                <a:hlinkClick r:id="rId9"/>
              </a:rPr>
              <a:t>fabulera</a:t>
            </a:r>
            <a:endParaRPr lang="sv-SE" sz="2400" dirty="0"/>
          </a:p>
          <a:p>
            <a:r>
              <a:rPr lang="sv-SE" sz="2400" b="1" dirty="0"/>
              <a:t>m fl.</a:t>
            </a:r>
          </a:p>
        </p:txBody>
      </p:sp>
      <p:sp>
        <p:nvSpPr>
          <p:cNvPr id="4" name="Platshållare för innehåll 2"/>
          <p:cNvSpPr txBox="1">
            <a:spLocks/>
          </p:cNvSpPr>
          <p:nvPr/>
        </p:nvSpPr>
        <p:spPr>
          <a:xfrm>
            <a:off x="2123728" y="6417332"/>
            <a:ext cx="5328592"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sv-SE" sz="1600" b="1" dirty="0">
                <a:solidFill>
                  <a:srgbClr val="0000FF"/>
                </a:solidFill>
              </a:rPr>
              <a:t>Källa: </a:t>
            </a:r>
            <a:r>
              <a:rPr lang="sv-SE" sz="1600" dirty="0">
                <a:solidFill>
                  <a:srgbClr val="0000FF"/>
                </a:solidFill>
              </a:rPr>
              <a:t>http://synonymer.woxikon.se/sv/ljuga</a:t>
            </a:r>
          </a:p>
        </p:txBody>
      </p:sp>
    </p:spTree>
    <p:extLst>
      <p:ext uri="{BB962C8B-B14F-4D97-AF65-F5344CB8AC3E}">
        <p14:creationId xmlns:p14="http://schemas.microsoft.com/office/powerpoint/2010/main" val="22724898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52400" y="228600"/>
            <a:ext cx="8839200" cy="6524863"/>
          </a:xfrm>
          <a:prstGeom prst="rect">
            <a:avLst/>
          </a:prstGeom>
        </p:spPr>
        <p:txBody>
          <a:bodyPr wrap="square">
            <a:spAutoFit/>
          </a:bodyPr>
          <a:lstStyle/>
          <a:p>
            <a:r>
              <a:rPr lang="en-US" sz="2800" b="1" dirty="0" err="1"/>
              <a:t>Grundläggande</a:t>
            </a:r>
            <a:r>
              <a:rPr lang="en-US" sz="2800" b="1" dirty="0"/>
              <a:t> </a:t>
            </a:r>
            <a:r>
              <a:rPr lang="en-US" sz="2800" b="1" dirty="0" err="1" smtClean="0"/>
              <a:t>värden</a:t>
            </a:r>
            <a:endParaRPr lang="en-US" sz="2800" b="1" dirty="0" smtClean="0"/>
          </a:p>
          <a:p>
            <a:endParaRPr lang="en-US" sz="2800" b="1" dirty="0"/>
          </a:p>
          <a:p>
            <a:r>
              <a:rPr lang="sv-SE" sz="2800" dirty="0" smtClean="0"/>
              <a:t>I </a:t>
            </a:r>
            <a:r>
              <a:rPr lang="sv-SE" sz="2800" dirty="0"/>
              <a:t>överensstämmelse med den etik som förvaltats av </a:t>
            </a:r>
            <a:r>
              <a:rPr lang="sv-SE" sz="2800" dirty="0">
                <a:solidFill>
                  <a:srgbClr val="FF0000"/>
                </a:solidFill>
              </a:rPr>
              <a:t>kristen tradition</a:t>
            </a:r>
            <a:r>
              <a:rPr lang="sv-SE" sz="2800" dirty="0"/>
              <a:t> och västerländsk humanism sker detta genom individens fostran till rättskänsla, generositet, tolerans och ansvarstagande. Undervisningen i skolan ska vara icke-konfessionell</a:t>
            </a:r>
            <a:r>
              <a:rPr lang="sv-SE" sz="2800" dirty="0" smtClean="0"/>
              <a:t>.</a:t>
            </a:r>
          </a:p>
          <a:p>
            <a:endParaRPr lang="sv-SE" sz="2800" dirty="0"/>
          </a:p>
          <a:p>
            <a:r>
              <a:rPr lang="sv-SE" sz="2800" dirty="0"/>
              <a:t>Ingen ska i skolan utsättas för diskriminering på grund av kön, </a:t>
            </a:r>
            <a:r>
              <a:rPr lang="sv-SE" sz="2800" dirty="0">
                <a:solidFill>
                  <a:srgbClr val="FF0000"/>
                </a:solidFill>
              </a:rPr>
              <a:t>etnisk tillhörighet, religion </a:t>
            </a:r>
            <a:r>
              <a:rPr lang="sv-SE" sz="2800" dirty="0"/>
              <a:t>eller annan trosuppfattning, könsöverskridande identitet eller uttryck, sexuell läggning, ålder eller funktionsnedsättning eller för annan kränkande behandling. </a:t>
            </a:r>
            <a:endParaRPr lang="sv-SE" sz="2800" dirty="0" smtClean="0"/>
          </a:p>
          <a:p>
            <a:endParaRPr lang="sv-SE" dirty="0"/>
          </a:p>
          <a:p>
            <a:r>
              <a:rPr lang="en-US" dirty="0" smtClean="0"/>
              <a:t>http</a:t>
            </a:r>
            <a:r>
              <a:rPr lang="en-US" dirty="0"/>
              <a:t>://www.skolverket.se/laroplaner-amnen-och-kurser/grundskoleutbildning/grundskola/laroplan/curriculum.htm?tos=gr&amp;a=1#anchor_1</a:t>
            </a:r>
          </a:p>
        </p:txBody>
      </p:sp>
      <p:sp>
        <p:nvSpPr>
          <p:cNvPr id="3" name="Platshållare för sidfot 4"/>
          <p:cNvSpPr>
            <a:spLocks noGrp="1"/>
          </p:cNvSpPr>
          <p:nvPr>
            <p:ph type="ftr" sz="quarter" idx="11"/>
          </p:nvPr>
        </p:nvSpPr>
        <p:spPr>
          <a:xfrm>
            <a:off x="467544" y="6315397"/>
            <a:ext cx="2895600" cy="365125"/>
          </a:xfrm>
        </p:spPr>
        <p:txBody>
          <a:bodyPr/>
          <a:lstStyle/>
          <a:p>
            <a:r>
              <a:rPr lang="sv-SE" dirty="0" err="1" smtClean="0"/>
              <a:t>Inlonad</a:t>
            </a:r>
            <a:r>
              <a:rPr lang="sv-SE" dirty="0" smtClean="0"/>
              <a:t> av Mats Molen</a:t>
            </a:r>
            <a:endParaRPr lang="sv-SE" dirty="0"/>
          </a:p>
        </p:txBody>
      </p:sp>
    </p:spTree>
    <p:extLst>
      <p:ext uri="{BB962C8B-B14F-4D97-AF65-F5344CB8AC3E}">
        <p14:creationId xmlns:p14="http://schemas.microsoft.com/office/powerpoint/2010/main" val="9292480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81000" y="609600"/>
            <a:ext cx="8610600" cy="5078313"/>
          </a:xfrm>
          <a:prstGeom prst="rect">
            <a:avLst/>
          </a:prstGeom>
        </p:spPr>
        <p:txBody>
          <a:bodyPr wrap="square">
            <a:spAutoFit/>
          </a:bodyPr>
          <a:lstStyle/>
          <a:p>
            <a:r>
              <a:rPr lang="sv-SE" sz="2800" b="1" dirty="0"/>
              <a:t>Saklighet och </a:t>
            </a:r>
            <a:r>
              <a:rPr lang="sv-SE" sz="2800" b="1" dirty="0" smtClean="0"/>
              <a:t>allsidighet</a:t>
            </a:r>
          </a:p>
          <a:p>
            <a:endParaRPr lang="sv-SE" sz="2800" b="1" dirty="0"/>
          </a:p>
          <a:p>
            <a:r>
              <a:rPr lang="sv-SE" sz="2800" dirty="0"/>
              <a:t>Skolan ska vara öppen för skilda uppfattningar och uppmuntra att de förs fram. Den ska framhålla betydelsen av personliga ställningstaganden och ge möjligheter till sådana. Undervisningen ska vara saklig och allsidig. Alla föräldrar ska med samma förtroende kunna skicka sina barn till skolan, förvissade om att barnen inte blir ensidigt påverkade till förmån för den ena eller andra åskådningen.</a:t>
            </a:r>
          </a:p>
          <a:p>
            <a:endParaRPr lang="en-US" dirty="0"/>
          </a:p>
          <a:p>
            <a:endParaRPr lang="en-US" dirty="0"/>
          </a:p>
          <a:p>
            <a:r>
              <a:rPr lang="en-US" dirty="0"/>
              <a:t>http://www.skolverket.se/laroplaner-amnen-och-kurser/grundskoleutbildning/grundskola/laroplan/curriculum.htm?tos=gr&amp;a=1#anchor_1</a:t>
            </a:r>
          </a:p>
        </p:txBody>
      </p:sp>
      <p:sp>
        <p:nvSpPr>
          <p:cNvPr id="3" name="Platshållare för sidfot 4"/>
          <p:cNvSpPr>
            <a:spLocks noGrp="1"/>
          </p:cNvSpPr>
          <p:nvPr>
            <p:ph type="ftr" sz="quarter" idx="11"/>
          </p:nvPr>
        </p:nvSpPr>
        <p:spPr>
          <a:xfrm>
            <a:off x="467544" y="6315397"/>
            <a:ext cx="2895600" cy="365125"/>
          </a:xfrm>
        </p:spPr>
        <p:txBody>
          <a:bodyPr/>
          <a:lstStyle/>
          <a:p>
            <a:r>
              <a:rPr lang="sv-SE" dirty="0" err="1" smtClean="0"/>
              <a:t>Inlonad</a:t>
            </a:r>
            <a:r>
              <a:rPr lang="sv-SE" dirty="0" smtClean="0"/>
              <a:t> av Mats Molen</a:t>
            </a:r>
            <a:endParaRPr lang="sv-SE" dirty="0"/>
          </a:p>
        </p:txBody>
      </p:sp>
    </p:spTree>
    <p:extLst>
      <p:ext uri="{BB962C8B-B14F-4D97-AF65-F5344CB8AC3E}">
        <p14:creationId xmlns:p14="http://schemas.microsoft.com/office/powerpoint/2010/main" val="42605797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57200" y="762000"/>
            <a:ext cx="8153400" cy="4647426"/>
          </a:xfrm>
          <a:prstGeom prst="rect">
            <a:avLst/>
          </a:prstGeom>
        </p:spPr>
        <p:txBody>
          <a:bodyPr wrap="square">
            <a:spAutoFit/>
          </a:bodyPr>
          <a:lstStyle/>
          <a:p>
            <a:r>
              <a:rPr lang="sv-SE" sz="2800" dirty="0" smtClean="0"/>
              <a:t>Biologi</a:t>
            </a:r>
          </a:p>
          <a:p>
            <a:endParaRPr lang="sv-SE" sz="2800" dirty="0" smtClean="0"/>
          </a:p>
          <a:p>
            <a:r>
              <a:rPr lang="sv-SE" sz="2800" dirty="0" smtClean="0"/>
              <a:t>På </a:t>
            </a:r>
            <a:r>
              <a:rPr lang="sv-SE" sz="2800" dirty="0"/>
              <a:t>så sätt ska undervisningen bidra till att eleverna utvecklar </a:t>
            </a:r>
            <a:r>
              <a:rPr lang="sv-SE" sz="2800" dirty="0">
                <a:solidFill>
                  <a:srgbClr val="FF0000"/>
                </a:solidFill>
              </a:rPr>
              <a:t>ett kritiskt tänkande kring sina egna resultat, andras argument och olika informationskällor</a:t>
            </a:r>
            <a:r>
              <a:rPr lang="sv-SE" sz="2800" dirty="0"/>
              <a:t>. Genom undervisningen ska eleverna också utveckla förståelse för att </a:t>
            </a:r>
            <a:r>
              <a:rPr lang="sv-SE" sz="2800" dirty="0">
                <a:solidFill>
                  <a:srgbClr val="FF0000"/>
                </a:solidFill>
              </a:rPr>
              <a:t>påståenden kan prövas och värderas med hjälp av naturvetenskapliga arbetsmetoder</a:t>
            </a:r>
            <a:r>
              <a:rPr lang="sv-SE" sz="2800" dirty="0" smtClean="0"/>
              <a:t>.</a:t>
            </a:r>
          </a:p>
          <a:p>
            <a:endParaRPr lang="sv-SE" dirty="0"/>
          </a:p>
          <a:p>
            <a:endParaRPr lang="sv-SE" dirty="0" smtClean="0"/>
          </a:p>
          <a:p>
            <a:r>
              <a:rPr lang="en-US" dirty="0"/>
              <a:t>http://</a:t>
            </a:r>
            <a:r>
              <a:rPr lang="en-US" dirty="0" smtClean="0"/>
              <a:t>www.skolverket.se/laroplaner-amnen-och-kurser/grundskoleutbildning/grundskola/biologi</a:t>
            </a:r>
            <a:endParaRPr lang="en-US" dirty="0"/>
          </a:p>
        </p:txBody>
      </p:sp>
      <p:sp>
        <p:nvSpPr>
          <p:cNvPr id="3" name="Platshållare för sidfot 4"/>
          <p:cNvSpPr>
            <a:spLocks noGrp="1"/>
          </p:cNvSpPr>
          <p:nvPr>
            <p:ph type="ftr" sz="quarter" idx="11"/>
          </p:nvPr>
        </p:nvSpPr>
        <p:spPr>
          <a:xfrm>
            <a:off x="467544" y="6315397"/>
            <a:ext cx="2895600" cy="365125"/>
          </a:xfrm>
        </p:spPr>
        <p:txBody>
          <a:bodyPr/>
          <a:lstStyle/>
          <a:p>
            <a:r>
              <a:rPr lang="sv-SE" dirty="0" err="1" smtClean="0"/>
              <a:t>Inlonad</a:t>
            </a:r>
            <a:r>
              <a:rPr lang="sv-SE" dirty="0" smtClean="0"/>
              <a:t> av Mats Molen</a:t>
            </a:r>
            <a:endParaRPr lang="sv-SE" dirty="0"/>
          </a:p>
        </p:txBody>
      </p:sp>
    </p:spTree>
    <p:extLst>
      <p:ext uri="{BB962C8B-B14F-4D97-AF65-F5344CB8AC3E}">
        <p14:creationId xmlns:p14="http://schemas.microsoft.com/office/powerpoint/2010/main" val="17828772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0" y="0"/>
            <a:ext cx="9144000" cy="1484784"/>
          </a:xfrm>
        </p:spPr>
        <p:txBody>
          <a:bodyPr>
            <a:noAutofit/>
          </a:bodyPr>
          <a:lstStyle/>
          <a:p>
            <a:r>
              <a:rPr lang="sv-SE" sz="4000" dirty="0">
                <a:solidFill>
                  <a:srgbClr val="0000FF"/>
                </a:solidFill>
              </a:rPr>
              <a:t>Hur skolverket ser </a:t>
            </a:r>
            <a:r>
              <a:rPr lang="sv-SE" sz="4000" b="1" dirty="0">
                <a:solidFill>
                  <a:srgbClr val="0000FF"/>
                </a:solidFill>
                <a:effectLst>
                  <a:outerShdw blurRad="38100" dist="38100" dir="2700000" algn="tl">
                    <a:srgbClr val="000000">
                      <a:alpha val="43137"/>
                    </a:srgbClr>
                  </a:outerShdw>
                </a:effectLst>
              </a:rPr>
              <a:t>”de emotionella hindren” för evolution </a:t>
            </a:r>
            <a:r>
              <a:rPr lang="sv-SE" sz="4000" dirty="0">
                <a:solidFill>
                  <a:srgbClr val="0000FF"/>
                </a:solidFill>
              </a:rPr>
              <a:t>som en </a:t>
            </a:r>
            <a:r>
              <a:rPr lang="sv-SE" sz="4000" b="1" u="sng" dirty="0">
                <a:solidFill>
                  <a:srgbClr val="0000FF"/>
                </a:solidFill>
                <a:effectLst>
                  <a:outerShdw blurRad="38100" dist="38100" dir="2700000" algn="tl">
                    <a:srgbClr val="000000">
                      <a:alpha val="43137"/>
                    </a:srgbClr>
                  </a:outerShdw>
                </a:effectLst>
              </a:rPr>
              <a:t>utmaning</a:t>
            </a:r>
            <a:r>
              <a:rPr lang="sv-SE" sz="4000" dirty="0">
                <a:solidFill>
                  <a:srgbClr val="0000FF"/>
                </a:solidFill>
              </a:rPr>
              <a:t>:</a:t>
            </a:r>
            <a:endParaRPr lang="sv-SE" sz="5400" b="1" dirty="0">
              <a:solidFill>
                <a:srgbClr val="0000FF"/>
              </a:solidFill>
              <a:effectLst>
                <a:outerShdw blurRad="38100" dist="38100" dir="2700000" algn="tl">
                  <a:srgbClr val="000000">
                    <a:alpha val="43137"/>
                  </a:srgbClr>
                </a:outerShdw>
              </a:effectLst>
            </a:endParaRPr>
          </a:p>
        </p:txBody>
      </p:sp>
      <p:sp>
        <p:nvSpPr>
          <p:cNvPr id="3" name="Platshållare för innehåll 2"/>
          <p:cNvSpPr>
            <a:spLocks noGrp="1"/>
          </p:cNvSpPr>
          <p:nvPr>
            <p:ph idx="1"/>
          </p:nvPr>
        </p:nvSpPr>
        <p:spPr>
          <a:xfrm>
            <a:off x="251520" y="1484784"/>
            <a:ext cx="8712968" cy="4680520"/>
          </a:xfrm>
        </p:spPr>
        <p:txBody>
          <a:bodyPr>
            <a:noAutofit/>
          </a:bodyPr>
          <a:lstStyle/>
          <a:p>
            <a:r>
              <a:rPr lang="sv-SE" sz="2800" dirty="0"/>
              <a:t>Ett exempel på ett sådant </a:t>
            </a:r>
            <a:r>
              <a:rPr lang="sv-SE" sz="2800" b="1" dirty="0"/>
              <a:t>emotionellt hinder </a:t>
            </a:r>
            <a:r>
              <a:rPr lang="sv-SE" sz="2800" dirty="0"/>
              <a:t>kan vara </a:t>
            </a:r>
            <a:r>
              <a:rPr lang="sv-SE" b="1" u="sng" dirty="0">
                <a:solidFill>
                  <a:srgbClr val="0000FF"/>
                </a:solidFill>
                <a:effectLst>
                  <a:outerShdw blurRad="38100" dist="38100" dir="2700000" algn="tl">
                    <a:srgbClr val="000000">
                      <a:alpha val="43137"/>
                    </a:srgbClr>
                  </a:outerShdw>
                </a:effectLst>
              </a:rPr>
              <a:t>tron på en god gud som gett människor en odödlig själ som lever vidare efter att personen har dött. Om detta ställs mot en världsbild där mänskligheten kan framstå som ett obetydligt fenomen i ett likgiltigt universum, så kan detta försvåra accepterandet av evolutionsteorin</a:t>
            </a:r>
            <a:r>
              <a:rPr lang="sv-SE" dirty="0"/>
              <a:t>. </a:t>
            </a:r>
            <a:r>
              <a:rPr lang="sv-SE" sz="2800" dirty="0"/>
              <a:t>Författarna diskuterar olika möjliga strategier för att hantera de emotionella hindren för elevers lärande, främst i relation till religion.</a:t>
            </a:r>
          </a:p>
        </p:txBody>
      </p:sp>
      <p:sp>
        <p:nvSpPr>
          <p:cNvPr id="4" name="Platshållare för innehåll 2"/>
          <p:cNvSpPr txBox="1">
            <a:spLocks/>
          </p:cNvSpPr>
          <p:nvPr/>
        </p:nvSpPr>
        <p:spPr>
          <a:xfrm>
            <a:off x="457200" y="6237312"/>
            <a:ext cx="8229600" cy="40804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sv-SE" sz="1100" b="1" dirty="0"/>
              <a:t>Källa</a:t>
            </a:r>
            <a:r>
              <a:rPr lang="sv-SE" sz="1050" dirty="0"/>
              <a:t>: </a:t>
            </a:r>
            <a:r>
              <a:rPr lang="sv-SE" sz="1050" dirty="0">
                <a:hlinkClick r:id="rId2"/>
              </a:rPr>
              <a:t>https://www.skolverket.se/skolutveckling/forskning/amnen-omraden/no-amnen/biologi/undervisning/larande-inom-evolution-1.128647</a:t>
            </a:r>
            <a:r>
              <a:rPr lang="sv-SE" sz="1050" dirty="0"/>
              <a:t> </a:t>
            </a:r>
          </a:p>
        </p:txBody>
      </p:sp>
    </p:spTree>
    <p:extLst>
      <p:ext uri="{BB962C8B-B14F-4D97-AF65-F5344CB8AC3E}">
        <p14:creationId xmlns:p14="http://schemas.microsoft.com/office/powerpoint/2010/main" val="3932651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504" y="116632"/>
            <a:ext cx="8856984" cy="1215008"/>
          </a:xfrm>
        </p:spPr>
        <p:txBody>
          <a:bodyPr>
            <a:noAutofit/>
          </a:bodyPr>
          <a:lstStyle/>
          <a:p>
            <a:r>
              <a:rPr lang="sv-SE" sz="6000" b="1" dirty="0">
                <a:solidFill>
                  <a:srgbClr val="0000FF"/>
                </a:solidFill>
                <a:effectLst>
                  <a:outerShdw blurRad="38100" dist="38100" dir="2700000" algn="tl">
                    <a:srgbClr val="000000">
                      <a:alpha val="43137"/>
                    </a:srgbClr>
                  </a:outerShdw>
                </a:effectLst>
              </a:rPr>
              <a:t>Tvångssterilisering i Sverige</a:t>
            </a:r>
            <a:endParaRPr lang="sv-SE" sz="6000" dirty="0">
              <a:solidFill>
                <a:srgbClr val="0000FF"/>
              </a:solidFill>
              <a:effectLst>
                <a:outerShdw blurRad="38100" dist="38100" dir="2700000" algn="tl">
                  <a:srgbClr val="000000">
                    <a:alpha val="43137"/>
                  </a:srgbClr>
                </a:outerShdw>
              </a:effectLst>
            </a:endParaRPr>
          </a:p>
        </p:txBody>
      </p:sp>
      <p:sp>
        <p:nvSpPr>
          <p:cNvPr id="3" name="Platshållare för innehåll 2"/>
          <p:cNvSpPr>
            <a:spLocks noGrp="1"/>
          </p:cNvSpPr>
          <p:nvPr>
            <p:ph idx="1"/>
          </p:nvPr>
        </p:nvSpPr>
        <p:spPr>
          <a:xfrm>
            <a:off x="323528" y="1268760"/>
            <a:ext cx="8515672" cy="4752529"/>
          </a:xfrm>
        </p:spPr>
        <p:txBody>
          <a:bodyPr>
            <a:noAutofit/>
          </a:bodyPr>
          <a:lstStyle/>
          <a:p>
            <a:r>
              <a:rPr lang="sv-SE" sz="1800" b="1" dirty="0">
                <a:hlinkClick r:id="rId2" tooltip="Tvångssterilisering"/>
              </a:rPr>
              <a:t>Tvångssterilisering</a:t>
            </a:r>
            <a:r>
              <a:rPr lang="sv-SE" sz="1800" b="1" dirty="0"/>
              <a:t> i </a:t>
            </a:r>
            <a:r>
              <a:rPr lang="sv-SE" sz="1800" b="1" dirty="0">
                <a:hlinkClick r:id="rId3" tooltip="Sverige"/>
              </a:rPr>
              <a:t>Sverige</a:t>
            </a:r>
            <a:r>
              <a:rPr lang="sv-SE" sz="1800" dirty="0"/>
              <a:t> förekom mellan åren 1934 och 2013 med varierande grad av frivillighet. De utfördes dels under 1934 och 1941 års steriliseringslagar som reglerade </a:t>
            </a:r>
            <a:r>
              <a:rPr lang="sv-SE" sz="1800" dirty="0">
                <a:hlinkClick r:id="rId4" tooltip="Sterilisering (ingrepp)"/>
              </a:rPr>
              <a:t>steriliseringar</a:t>
            </a:r>
            <a:r>
              <a:rPr lang="sv-SE" sz="1800" dirty="0"/>
              <a:t> fram till och med 1975 dels under </a:t>
            </a:r>
            <a:r>
              <a:rPr lang="sv-SE" sz="1800" dirty="0">
                <a:hlinkClick r:id="rId5" tooltip="Könstillhörighetslagen"/>
              </a:rPr>
              <a:t>könstillhörighetslagen</a:t>
            </a:r>
            <a:r>
              <a:rPr lang="sv-SE" sz="1800" dirty="0"/>
              <a:t> som gällde mellan 1972 och 2013.</a:t>
            </a:r>
          </a:p>
          <a:p>
            <a:r>
              <a:rPr lang="sv-SE" sz="1800" dirty="0"/>
              <a:t>De som steriliserades under 1934 och 1941 års steriliseringslagar var psykiskt sjuka, utvecklingsstörda</a:t>
            </a:r>
            <a:r>
              <a:rPr lang="sv-SE" sz="1800" baseline="30000" dirty="0">
                <a:hlinkClick r:id="rId6"/>
              </a:rPr>
              <a:t>[3]</a:t>
            </a:r>
            <a:r>
              <a:rPr lang="sv-SE" sz="1800" dirty="0"/>
              <a:t> och, under 1941 års lag, även personer med fysisk funktionsnedsättning ("svårartad sjukdom eller svårt lyte") och så kallade asociala.</a:t>
            </a:r>
            <a:r>
              <a:rPr lang="sv-SE" sz="1800" baseline="30000" dirty="0">
                <a:hlinkClick r:id="rId7"/>
              </a:rPr>
              <a:t>[4]</a:t>
            </a:r>
            <a:r>
              <a:rPr lang="sv-SE" sz="1800" dirty="0"/>
              <a:t> I praktiken steriliserades framför allt kvinnor - många unga och från socialt utsatta grupper - på ganska godtyckliga grunder, exempelvis för att en läkare bedömde dem som </a:t>
            </a:r>
            <a:r>
              <a:rPr lang="sv-SE" sz="1800" dirty="0">
                <a:hlinkClick r:id="rId8" tooltip="Promiskuös"/>
              </a:rPr>
              <a:t>promiskuösa</a:t>
            </a:r>
            <a:r>
              <a:rPr lang="sv-SE" sz="1800" dirty="0"/>
              <a:t> eller som </a:t>
            </a:r>
            <a:r>
              <a:rPr lang="sv-SE" sz="1800" dirty="0">
                <a:hlinkClick r:id="rId9" tooltip="Tattare"/>
              </a:rPr>
              <a:t>tattare</a:t>
            </a:r>
            <a:r>
              <a:rPr lang="sv-SE" sz="1800" dirty="0"/>
              <a:t>.</a:t>
            </a:r>
            <a:r>
              <a:rPr lang="sv-SE" sz="1800" baseline="30000" dirty="0">
                <a:hlinkClick r:id="rId10"/>
              </a:rPr>
              <a:t>[5]</a:t>
            </a:r>
            <a:r>
              <a:rPr lang="sv-SE" sz="1800" dirty="0"/>
              <a:t> Operationer utfördes ibland med direkt tvång, men vanligare var olika former av administrativt tvång, bristande samtycke eller övertalningar.</a:t>
            </a:r>
            <a:r>
              <a:rPr lang="sv-SE" sz="1800" baseline="30000" dirty="0">
                <a:hlinkClick r:id="rId10"/>
              </a:rPr>
              <a:t>[5]</a:t>
            </a:r>
            <a:r>
              <a:rPr lang="sv-SE" sz="1800" dirty="0"/>
              <a:t> Syftet med steriliseringspolitiken var bland annat </a:t>
            </a:r>
            <a:r>
              <a:rPr lang="sv-SE" sz="1800" dirty="0">
                <a:hlinkClick r:id="rId11" tooltip="Rashygien"/>
              </a:rPr>
              <a:t>rashygien</a:t>
            </a:r>
            <a:r>
              <a:rPr lang="sv-SE" sz="1800" dirty="0"/>
              <a:t>, </a:t>
            </a:r>
            <a:r>
              <a:rPr lang="sv-SE" sz="1800" dirty="0">
                <a:hlinkClick r:id="rId12" tooltip="Folkhälsa"/>
              </a:rPr>
              <a:t>folkhälsoskäl</a:t>
            </a:r>
            <a:r>
              <a:rPr lang="sv-SE" sz="1800" dirty="0"/>
              <a:t>, ekonomiska besparingar och kontroll av </a:t>
            </a:r>
            <a:r>
              <a:rPr lang="sv-SE" sz="1800" dirty="0">
                <a:hlinkClick r:id="rId13" tooltip="Asocial"/>
              </a:rPr>
              <a:t>asociala</a:t>
            </a:r>
            <a:r>
              <a:rPr lang="sv-SE" sz="1800" dirty="0"/>
              <a:t>. Denna praxis nådde sin kulmen vid mitten av 1940-talet. I början av 1950-talet började hanteringen ifrågasättas och från början av 1950-talet och framåt användes lagen framför allt i den enskildes intresse, på sociala eller medicinska grunder, om än ofta efter varierande grader av påtryckning från läkare och socialarbetare. Lagen upphörde 1976.</a:t>
            </a:r>
          </a:p>
        </p:txBody>
      </p:sp>
      <p:sp>
        <p:nvSpPr>
          <p:cNvPr id="4" name="Platshållare för innehåll 2"/>
          <p:cNvSpPr txBox="1">
            <a:spLocks/>
          </p:cNvSpPr>
          <p:nvPr/>
        </p:nvSpPr>
        <p:spPr>
          <a:xfrm>
            <a:off x="609600" y="6165304"/>
            <a:ext cx="8229600" cy="360039"/>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sv-SE" dirty="0"/>
          </a:p>
        </p:txBody>
      </p:sp>
      <p:sp>
        <p:nvSpPr>
          <p:cNvPr id="6" name="Platshållare för innehåll 2"/>
          <p:cNvSpPr txBox="1">
            <a:spLocks/>
          </p:cNvSpPr>
          <p:nvPr/>
        </p:nvSpPr>
        <p:spPr>
          <a:xfrm>
            <a:off x="617161" y="6170738"/>
            <a:ext cx="7942878" cy="4044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sv-SE" sz="1600" b="1" dirty="0"/>
              <a:t>Källa:  </a:t>
            </a:r>
            <a:r>
              <a:rPr lang="sv-SE" sz="1600" b="1" dirty="0">
                <a:hlinkClick r:id="rId14"/>
              </a:rPr>
              <a:t>https://sv.wikipedia.org/wiki/Tv%C3%A5ngssterilisering_i_Sverige</a:t>
            </a:r>
            <a:r>
              <a:rPr lang="sv-SE" sz="1600" b="1" dirty="0"/>
              <a:t> </a:t>
            </a:r>
            <a:endParaRPr lang="sv-SE" sz="1600" dirty="0"/>
          </a:p>
          <a:p>
            <a:endParaRPr lang="sv-SE" dirty="0"/>
          </a:p>
        </p:txBody>
      </p:sp>
    </p:spTree>
    <p:extLst>
      <p:ext uri="{BB962C8B-B14F-4D97-AF65-F5344CB8AC3E}">
        <p14:creationId xmlns:p14="http://schemas.microsoft.com/office/powerpoint/2010/main" val="38931459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5400" b="1" dirty="0">
                <a:solidFill>
                  <a:srgbClr val="0000FF"/>
                </a:solidFill>
                <a:effectLst>
                  <a:outerShdw blurRad="38100" dist="38100" dir="2700000" algn="tl">
                    <a:srgbClr val="000000">
                      <a:alpha val="43137"/>
                    </a:srgbClr>
                  </a:outerShdw>
                </a:effectLst>
              </a:rPr>
              <a:t>Tvångssterilisering i Sverige</a:t>
            </a:r>
            <a:endParaRPr lang="sv-SE" sz="5400" dirty="0">
              <a:solidFill>
                <a:srgbClr val="0000FF"/>
              </a:solidFill>
              <a:effectLst>
                <a:outerShdw blurRad="38100" dist="38100" dir="2700000" algn="tl">
                  <a:srgbClr val="000000">
                    <a:alpha val="43137"/>
                  </a:srgbClr>
                </a:outerShdw>
              </a:effectLst>
            </a:endParaRPr>
          </a:p>
        </p:txBody>
      </p:sp>
      <p:sp>
        <p:nvSpPr>
          <p:cNvPr id="3" name="Platshållare för innehåll 2"/>
          <p:cNvSpPr>
            <a:spLocks noGrp="1"/>
          </p:cNvSpPr>
          <p:nvPr>
            <p:ph idx="1"/>
          </p:nvPr>
        </p:nvSpPr>
        <p:spPr>
          <a:xfrm>
            <a:off x="323528" y="1196752"/>
            <a:ext cx="8640960" cy="4824537"/>
          </a:xfrm>
        </p:spPr>
        <p:txBody>
          <a:bodyPr>
            <a:noAutofit/>
          </a:bodyPr>
          <a:lstStyle/>
          <a:p>
            <a:r>
              <a:rPr lang="sv-SE" sz="1800" b="1" dirty="0"/>
              <a:t>Gunnar Broberg och Mattias </a:t>
            </a:r>
            <a:r>
              <a:rPr lang="sv-SE" sz="1800" b="1" dirty="0" err="1"/>
              <a:t>Tydén</a:t>
            </a:r>
            <a:r>
              <a:rPr lang="sv-SE" sz="1800" b="1" dirty="0"/>
              <a:t>: </a:t>
            </a:r>
            <a:r>
              <a:rPr lang="sv-SE" sz="1800" b="1" i="1" dirty="0"/>
              <a:t>Oönskade i folkhemmet. Rashygien och sterilisering i Sverige</a:t>
            </a:r>
            <a:r>
              <a:rPr lang="sv-SE" sz="1800" b="1" dirty="0"/>
              <a:t>. Gidlunds</a:t>
            </a:r>
          </a:p>
          <a:p>
            <a:r>
              <a:rPr lang="sv-SE" sz="1800" b="1" dirty="0"/>
              <a:t>Institutet för rashygien</a:t>
            </a:r>
          </a:p>
          <a:p>
            <a:r>
              <a:rPr lang="sv-SE" sz="1800" b="1" dirty="0"/>
              <a:t>Steriliseringslagarna</a:t>
            </a:r>
            <a:endParaRPr lang="sv-SE" sz="1800" dirty="0"/>
          </a:p>
          <a:p>
            <a:r>
              <a:rPr lang="sv-SE" sz="1800" b="1" dirty="0"/>
              <a:t>Skenbar frivillighet</a:t>
            </a:r>
          </a:p>
          <a:p>
            <a:r>
              <a:rPr lang="sv-SE" sz="1800" b="1" dirty="0"/>
              <a:t>Rashygienens tillbakagång</a:t>
            </a:r>
            <a:endParaRPr lang="sv-SE" sz="1800" dirty="0"/>
          </a:p>
          <a:p>
            <a:r>
              <a:rPr lang="sv-SE" sz="1800" dirty="0"/>
              <a:t>”Entusiasmen för att ”förbättra folkstammen” var, under större delen av 1900-talet, inte alls begränsad till den yttersta högerkanten, utan denna entusiasm var rikligt företrädd i alla de stora politiska riktningarna: bland konservativa, liberaler, socialdemokrater och bondeförbundare.”</a:t>
            </a:r>
          </a:p>
          <a:p>
            <a:r>
              <a:rPr lang="sv-SE" sz="1800" dirty="0"/>
              <a:t>”Sveriges första steriliseringslag trädde i kraft år 1935. Den gjorde det möjligt att sterilisera en person mot hennes vilja. Sterilisering kunde ske om hon ”kommer att genom arvsanlag på avkomlingar överföra sinnessjukdom eller sinnesslöhet” (</a:t>
            </a:r>
            <a:r>
              <a:rPr lang="sv-SE" sz="1800" i="1" dirty="0"/>
              <a:t>eugenisk [arvsbiologisk] indikation</a:t>
            </a:r>
            <a:r>
              <a:rPr lang="sv-SE" sz="1800" dirty="0"/>
              <a:t>). ”</a:t>
            </a:r>
          </a:p>
          <a:p>
            <a:r>
              <a:rPr lang="sv-SE" sz="1800" dirty="0"/>
              <a:t>Så t.ex. sade Nils von Hofsten i ett radioföredrag år 1942: ”Sterilisering är ett så viktigt ingrepp att den enskilde inte bör få bestämma det själv.” </a:t>
            </a:r>
          </a:p>
        </p:txBody>
      </p:sp>
      <p:sp>
        <p:nvSpPr>
          <p:cNvPr id="4" name="Platshållare för innehåll 2"/>
          <p:cNvSpPr txBox="1">
            <a:spLocks/>
          </p:cNvSpPr>
          <p:nvPr/>
        </p:nvSpPr>
        <p:spPr>
          <a:xfrm>
            <a:off x="609600" y="6165304"/>
            <a:ext cx="8229600" cy="360039"/>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sv-SE" dirty="0"/>
          </a:p>
        </p:txBody>
      </p:sp>
      <p:sp>
        <p:nvSpPr>
          <p:cNvPr id="6" name="Platshållare för innehåll 2"/>
          <p:cNvSpPr txBox="1">
            <a:spLocks/>
          </p:cNvSpPr>
          <p:nvPr/>
        </p:nvSpPr>
        <p:spPr>
          <a:xfrm>
            <a:off x="617161" y="6170738"/>
            <a:ext cx="7942878" cy="4044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sv-SE" sz="1600" b="1" dirty="0"/>
              <a:t>Källa:  </a:t>
            </a:r>
            <a:r>
              <a:rPr lang="sv-SE" sz="1600" b="1" dirty="0">
                <a:hlinkClick r:id="rId2"/>
              </a:rPr>
              <a:t>http://www.vof.se/folkvett/ar-1992/nr-1/rashygienen-i-sverige/</a:t>
            </a:r>
            <a:r>
              <a:rPr lang="sv-SE" sz="1600" b="1" dirty="0"/>
              <a:t> </a:t>
            </a:r>
            <a:endParaRPr lang="sv-SE" dirty="0"/>
          </a:p>
        </p:txBody>
      </p:sp>
    </p:spTree>
    <p:extLst>
      <p:ext uri="{BB962C8B-B14F-4D97-AF65-F5344CB8AC3E}">
        <p14:creationId xmlns:p14="http://schemas.microsoft.com/office/powerpoint/2010/main" val="1134165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274638"/>
            <a:ext cx="8219256" cy="1426170"/>
          </a:xfrm>
        </p:spPr>
        <p:txBody>
          <a:bodyPr>
            <a:noAutofit/>
          </a:bodyPr>
          <a:lstStyle/>
          <a:p>
            <a:r>
              <a:rPr lang="sv-SE" sz="4800" b="1" dirty="0">
                <a:solidFill>
                  <a:srgbClr val="0000FF"/>
                </a:solidFill>
                <a:effectLst>
                  <a:outerShdw blurRad="38100" dist="38100" dir="2700000" algn="tl">
                    <a:srgbClr val="000000">
                      <a:alpha val="43137"/>
                    </a:srgbClr>
                  </a:outerShdw>
                </a:effectLst>
              </a:rPr>
              <a:t>Negativa värden som sprids genom skolan</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3808" y="2060848"/>
            <a:ext cx="3312369" cy="4334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43617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t>REFERENSER KRING EVOLUTION</a:t>
            </a:r>
          </a:p>
        </p:txBody>
      </p:sp>
      <p:sp>
        <p:nvSpPr>
          <p:cNvPr id="3" name="Platshållare för innehåll 2"/>
          <p:cNvSpPr>
            <a:spLocks noGrp="1"/>
          </p:cNvSpPr>
          <p:nvPr>
            <p:ph idx="1"/>
          </p:nvPr>
        </p:nvSpPr>
        <p:spPr>
          <a:xfrm>
            <a:off x="467544" y="1340768"/>
            <a:ext cx="8219256" cy="4785395"/>
          </a:xfrm>
        </p:spPr>
        <p:txBody>
          <a:bodyPr>
            <a:normAutofit lnSpcReduction="10000"/>
          </a:bodyPr>
          <a:lstStyle/>
          <a:p>
            <a:r>
              <a:rPr lang="sv-SE" sz="2400" dirty="0">
                <a:hlinkClick r:id="rId2"/>
              </a:rPr>
              <a:t>https://newtonbloggen.wordpress.com/2012/03/11/tio-saker-som-jag-anser-talar-for-skapelse/</a:t>
            </a:r>
            <a:endParaRPr lang="sv-SE" sz="2400" dirty="0"/>
          </a:p>
          <a:p>
            <a:r>
              <a:rPr lang="sv-SE" sz="2400" dirty="0">
                <a:hlinkClick r:id="rId3"/>
              </a:rPr>
              <a:t>http://gardeborn.se/debatter/evolutionsundervisning-i-skolan.html</a:t>
            </a:r>
            <a:r>
              <a:rPr lang="sv-SE" sz="2400" dirty="0"/>
              <a:t> (MYCKET VIKTIG ARTIKEL)</a:t>
            </a:r>
          </a:p>
          <a:p>
            <a:r>
              <a:rPr lang="sv-SE" sz="2400" dirty="0">
                <a:hlinkClick r:id="rId4"/>
              </a:rPr>
              <a:t>https://web.archive.org/web/20160111000009/http://www.dn.se/debatt/pseudoteorier-jamstalls-med-etablerad-vetenskap/</a:t>
            </a:r>
            <a:endParaRPr lang="sv-SE" sz="2400" dirty="0"/>
          </a:p>
          <a:p>
            <a:r>
              <a:rPr lang="en-US" sz="2400" dirty="0">
                <a:hlinkClick r:id="rId5"/>
              </a:rPr>
              <a:t>Exposing the lies of Evolution!</a:t>
            </a:r>
            <a:r>
              <a:rPr lang="en-US" sz="2400" dirty="0"/>
              <a:t> </a:t>
            </a:r>
            <a:r>
              <a:rPr lang="sv-SE" sz="2400" dirty="0">
                <a:hlinkClick r:id="rId5"/>
              </a:rPr>
              <a:t>(https://www.youtube.com/watch?v=KYJo_HwDxYE</a:t>
            </a:r>
            <a:r>
              <a:rPr lang="sv-SE" sz="2400" dirty="0"/>
              <a:t>)</a:t>
            </a:r>
          </a:p>
          <a:p>
            <a:r>
              <a:rPr lang="en-US" sz="2400" dirty="0">
                <a:hlinkClick r:id="rId6"/>
              </a:rPr>
              <a:t>Evolution - A Biggest Lie In Our 21st Century - Concluded by Ph.D. Scientists</a:t>
            </a:r>
            <a:endParaRPr lang="en-US" sz="2400" dirty="0"/>
          </a:p>
          <a:p>
            <a:r>
              <a:rPr lang="sv-SE" sz="2400" dirty="0" err="1">
                <a:hlinkClick r:id="rId7"/>
              </a:rPr>
              <a:t>Quotes</a:t>
            </a:r>
            <a:r>
              <a:rPr lang="sv-SE" sz="2400" dirty="0">
                <a:hlinkClick r:id="rId7"/>
              </a:rPr>
              <a:t> from ”</a:t>
            </a:r>
            <a:r>
              <a:rPr lang="sv-SE" sz="2400" dirty="0" err="1">
                <a:hlinkClick r:id="rId7"/>
              </a:rPr>
              <a:t>Descent</a:t>
            </a:r>
            <a:r>
              <a:rPr lang="sv-SE" sz="2400" dirty="0">
                <a:hlinkClick r:id="rId7"/>
              </a:rPr>
              <a:t> </a:t>
            </a:r>
            <a:r>
              <a:rPr lang="sv-SE" sz="2400" dirty="0" err="1">
                <a:hlinkClick r:id="rId7"/>
              </a:rPr>
              <a:t>of</a:t>
            </a:r>
            <a:r>
              <a:rPr lang="sv-SE" sz="2400" dirty="0">
                <a:hlinkClick r:id="rId7"/>
              </a:rPr>
              <a:t> man” (by Charles Darwin)</a:t>
            </a:r>
            <a:endParaRPr lang="sv-SE" sz="2400" dirty="0"/>
          </a:p>
        </p:txBody>
      </p:sp>
    </p:spTree>
    <p:extLst>
      <p:ext uri="{BB962C8B-B14F-4D97-AF65-F5344CB8AC3E}">
        <p14:creationId xmlns:p14="http://schemas.microsoft.com/office/powerpoint/2010/main" val="2685459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4800" b="1" dirty="0">
                <a:solidFill>
                  <a:srgbClr val="0000FF"/>
                </a:solidFill>
                <a:effectLst>
                  <a:outerShdw blurRad="38100" dist="38100" dir="2700000" algn="tl">
                    <a:srgbClr val="000000">
                      <a:alpha val="43137"/>
                    </a:srgbClr>
                  </a:outerShdw>
                </a:effectLst>
              </a:rPr>
              <a:t>SCIENTIFIC FACTS CONTRADICTING EVOLUTION</a:t>
            </a:r>
          </a:p>
        </p:txBody>
      </p:sp>
      <p:sp>
        <p:nvSpPr>
          <p:cNvPr id="3" name="Platshållare för innehåll 2"/>
          <p:cNvSpPr>
            <a:spLocks noGrp="1"/>
          </p:cNvSpPr>
          <p:nvPr>
            <p:ph idx="1"/>
            <p:extLst/>
          </p:nvPr>
        </p:nvSpPr>
        <p:spPr/>
        <p:txBody>
          <a:bodyPr vert="horz" lIns="91440" tIns="45720" rIns="91440" bIns="45720" rtlCol="0" anchor="t">
            <a:normAutofit fontScale="92500" lnSpcReduction="20000"/>
          </a:bodyPr>
          <a:lstStyle/>
          <a:p>
            <a:r>
              <a:rPr lang="sv-SE" dirty="0">
                <a:hlinkClick r:id="rId2"/>
              </a:rPr>
              <a:t>http://www.darwinconspiracy.com/</a:t>
            </a:r>
            <a:endParaRPr lang="sv-SE" dirty="0"/>
          </a:p>
          <a:p>
            <a:r>
              <a:rPr lang="sv-SE" dirty="0">
                <a:hlinkClick r:id="rId3"/>
              </a:rPr>
              <a:t>http://deeptruths.com/articles/big_lie_exposed.html</a:t>
            </a:r>
            <a:endParaRPr lang="sv-SE" dirty="0"/>
          </a:p>
          <a:p>
            <a:r>
              <a:rPr lang="sv-SE" dirty="0">
                <a:hlinkClick r:id="rId4"/>
              </a:rPr>
              <a:t>https://www.youtube.com/watch?v=ga33t0NI6Fk</a:t>
            </a:r>
            <a:endParaRPr lang="sv-SE" dirty="0"/>
          </a:p>
          <a:p>
            <a:r>
              <a:rPr dirty="0">
                <a:hlinkClick r:id="rId5"/>
              </a:rPr>
              <a:t>The Scientific Case Against Evolution</a:t>
            </a:r>
          </a:p>
          <a:p>
            <a:r>
              <a:rPr lang="sv-SE" dirty="0">
                <a:hlinkClick r:id="rId6"/>
              </a:rPr>
              <a:t>http://bibelfokus.se/evolutionen_obevisad</a:t>
            </a:r>
            <a:endParaRPr lang="sv-SE" dirty="0"/>
          </a:p>
          <a:p>
            <a:r>
              <a:rPr lang="sv-SE" dirty="0">
                <a:hlinkClick r:id="rId2"/>
              </a:rPr>
              <a:t>http://www.darwinconspiracy.com/</a:t>
            </a:r>
            <a:endParaRPr lang="sv-SE" dirty="0"/>
          </a:p>
          <a:p>
            <a:r>
              <a:rPr lang="sv-SE">
                <a:hlinkClick r:id="rId7"/>
              </a:rPr>
              <a:t>https://www.youtube.com/watch?v=a9EUlC4RXgk</a:t>
            </a:r>
            <a:endParaRPr lang="sv-SE"/>
          </a:p>
          <a:p>
            <a:r>
              <a:rPr lang="sv-SE">
                <a:hlinkClick r:id="rId8"/>
              </a:rPr>
              <a:t>https://youtu.be/UOkUM2BQpmI</a:t>
            </a:r>
            <a:endParaRPr lang="sv-SE"/>
          </a:p>
          <a:p>
            <a:endParaRPr lang="sv-SE"/>
          </a:p>
          <a:p>
            <a:endParaRPr lang="sv-SE" dirty="0"/>
          </a:p>
        </p:txBody>
      </p:sp>
    </p:spTree>
    <p:extLst>
      <p:ext uri="{BB962C8B-B14F-4D97-AF65-F5344CB8AC3E}">
        <p14:creationId xmlns:p14="http://schemas.microsoft.com/office/powerpoint/2010/main" val="9596333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188640"/>
            <a:ext cx="8424936" cy="1228998"/>
          </a:xfrm>
        </p:spPr>
        <p:txBody>
          <a:bodyPr>
            <a:noAutofit/>
          </a:bodyPr>
          <a:lstStyle/>
          <a:p>
            <a:r>
              <a:rPr lang="sv-SE" sz="7200" b="1" dirty="0">
                <a:solidFill>
                  <a:srgbClr val="0000FF"/>
                </a:solidFill>
                <a:effectLst>
                  <a:outerShdw blurRad="38100" dist="38100" dir="2700000" algn="tl">
                    <a:srgbClr val="000000">
                      <a:alpha val="43137"/>
                    </a:srgbClr>
                  </a:outerShdw>
                </a:effectLst>
              </a:rPr>
              <a:t>Evolution and </a:t>
            </a:r>
            <a:r>
              <a:rPr lang="sv-SE" sz="7200" b="1" dirty="0" err="1">
                <a:solidFill>
                  <a:srgbClr val="0000FF"/>
                </a:solidFill>
                <a:effectLst>
                  <a:outerShdw blurRad="38100" dist="38100" dir="2700000" algn="tl">
                    <a:srgbClr val="000000">
                      <a:alpha val="43137"/>
                    </a:srgbClr>
                  </a:outerShdw>
                </a:effectLst>
              </a:rPr>
              <a:t>Racism</a:t>
            </a:r>
            <a:endParaRPr lang="sv-SE" sz="7200" b="1" dirty="0">
              <a:solidFill>
                <a:srgbClr val="0000FF"/>
              </a:solidFill>
              <a:effectLst>
                <a:outerShdw blurRad="38100" dist="38100" dir="2700000" algn="tl">
                  <a:srgbClr val="000000">
                    <a:alpha val="43137"/>
                  </a:srgbClr>
                </a:outerShdw>
              </a:effectLst>
            </a:endParaRPr>
          </a:p>
        </p:txBody>
      </p:sp>
      <p:sp>
        <p:nvSpPr>
          <p:cNvPr id="3" name="Platshållare för innehåll 2"/>
          <p:cNvSpPr>
            <a:spLocks noGrp="1"/>
          </p:cNvSpPr>
          <p:nvPr>
            <p:ph idx="1"/>
          </p:nvPr>
        </p:nvSpPr>
        <p:spPr/>
        <p:txBody>
          <a:bodyPr>
            <a:normAutofit fontScale="92500" lnSpcReduction="10000"/>
          </a:bodyPr>
          <a:lstStyle/>
          <a:p>
            <a:r>
              <a:rPr lang="sv-SE" dirty="0">
                <a:hlinkClick r:id="rId2"/>
              </a:rPr>
              <a:t>http://www.icr.org/article/evolution-modern-racism/</a:t>
            </a:r>
            <a:r>
              <a:rPr lang="sv-SE" dirty="0"/>
              <a:t> </a:t>
            </a:r>
            <a:r>
              <a:rPr lang="sv-SE" sz="2000" dirty="0"/>
              <a:t>(</a:t>
            </a:r>
            <a:r>
              <a:rPr lang="en-US" sz="2000" dirty="0"/>
              <a:t>Evolution and Modern Racism by Henry M. Morris, Ph.D.</a:t>
            </a:r>
            <a:r>
              <a:rPr lang="sv-SE" sz="2000" dirty="0"/>
              <a:t>)</a:t>
            </a:r>
            <a:endParaRPr lang="sv-SE" dirty="0"/>
          </a:p>
          <a:p>
            <a:r>
              <a:rPr lang="sv-SE" dirty="0">
                <a:hlinkClick r:id="rId3"/>
              </a:rPr>
              <a:t>https://answersingenesis.org/charles-darwin/racism/did-darwin-promote-racism/</a:t>
            </a:r>
            <a:endParaRPr lang="sv-SE" dirty="0"/>
          </a:p>
          <a:p>
            <a:r>
              <a:rPr lang="sv-SE" dirty="0">
                <a:hlinkClick r:id="rId4"/>
              </a:rPr>
              <a:t>https://answersingenesis.org/charles-darwin/racism/</a:t>
            </a:r>
            <a:endParaRPr lang="sv-SE" dirty="0"/>
          </a:p>
          <a:p>
            <a:r>
              <a:rPr lang="sv-SE" sz="1900" dirty="0">
                <a:hlinkClick r:id="rId5"/>
              </a:rPr>
              <a:t>https://www.google.com/books?hl=sv&amp;lr=&amp;id=3ywN9TxUrt8C&amp;oi=fnd&amp;pg=PA13&amp;dq=EVOLUTION+AND+RACISM&amp;ots=rsvzuaRG_X&amp;sig=4HnBFmkpYONFnZgghUn7eU9as84</a:t>
            </a:r>
            <a:endParaRPr lang="sv-SE" sz="1900" dirty="0"/>
          </a:p>
          <a:p>
            <a:r>
              <a:rPr lang="sv-SE" dirty="0">
                <a:hlinkClick r:id="rId6"/>
              </a:rPr>
              <a:t>http://christiananswers.net/q-aig/race-falsebeliefs.html</a:t>
            </a:r>
            <a:endParaRPr lang="sv-SE" dirty="0"/>
          </a:p>
          <a:p>
            <a:endParaRPr lang="sv-SE" dirty="0"/>
          </a:p>
        </p:txBody>
      </p:sp>
    </p:spTree>
    <p:extLst>
      <p:ext uri="{BB962C8B-B14F-4D97-AF65-F5344CB8AC3E}">
        <p14:creationId xmlns:p14="http://schemas.microsoft.com/office/powerpoint/2010/main" val="3184370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19256" cy="706090"/>
          </a:xfrm>
        </p:spPr>
        <p:txBody>
          <a:bodyPr>
            <a:noAutofit/>
          </a:bodyPr>
          <a:lstStyle/>
          <a:p>
            <a:r>
              <a:rPr lang="sv-SE" sz="5400" b="1" dirty="0">
                <a:solidFill>
                  <a:srgbClr val="0000FF"/>
                </a:solidFill>
                <a:effectLst>
                  <a:outerShdw blurRad="38100" dist="38100" dir="2700000" algn="tl">
                    <a:srgbClr val="000000">
                      <a:alpha val="43137"/>
                    </a:srgbClr>
                  </a:outerShdw>
                </a:effectLst>
              </a:rPr>
              <a:t>THE EVIL VALUES AND LIES</a:t>
            </a:r>
          </a:p>
        </p:txBody>
      </p:sp>
      <p:sp>
        <p:nvSpPr>
          <p:cNvPr id="3" name="Platshållare för innehåll 2"/>
          <p:cNvSpPr>
            <a:spLocks noGrp="1"/>
          </p:cNvSpPr>
          <p:nvPr>
            <p:ph idx="1"/>
          </p:nvPr>
        </p:nvSpPr>
        <p:spPr>
          <a:xfrm>
            <a:off x="323528" y="1196752"/>
            <a:ext cx="8496944" cy="5256584"/>
          </a:xfrm>
        </p:spPr>
        <p:txBody>
          <a:bodyPr>
            <a:normAutofit fontScale="77500" lnSpcReduction="20000"/>
          </a:bodyPr>
          <a:lstStyle/>
          <a:p>
            <a:r>
              <a:rPr lang="sv-SE" b="1" dirty="0">
                <a:solidFill>
                  <a:srgbClr val="0000FF"/>
                </a:solidFill>
                <a:hlinkClick r:id="rId2"/>
              </a:rPr>
              <a:t>Homolobby</a:t>
            </a:r>
            <a:r>
              <a:rPr lang="sv-SE" dirty="0">
                <a:solidFill>
                  <a:srgbClr val="0000FF"/>
                </a:solidFill>
                <a:hlinkClick r:id="rId2"/>
              </a:rPr>
              <a:t> </a:t>
            </a:r>
            <a:r>
              <a:rPr lang="sv-SE" dirty="0">
                <a:hlinkClick r:id="rId2"/>
              </a:rPr>
              <a:t>(värdegrundsarbete) – nationella mål!!!</a:t>
            </a:r>
            <a:endParaRPr lang="sv-SE" dirty="0"/>
          </a:p>
          <a:p>
            <a:r>
              <a:rPr lang="sv-SE" b="1" dirty="0" err="1">
                <a:solidFill>
                  <a:srgbClr val="0000FF"/>
                </a:solidFill>
                <a:hlinkClick r:id="rId3"/>
              </a:rPr>
              <a:t>Homsexuality</a:t>
            </a:r>
            <a:r>
              <a:rPr lang="sv-SE" dirty="0">
                <a:solidFill>
                  <a:srgbClr val="0000FF"/>
                </a:solidFill>
                <a:hlinkClick r:id="rId3"/>
              </a:rPr>
              <a:t> </a:t>
            </a:r>
            <a:r>
              <a:rPr lang="sv-SE" dirty="0">
                <a:hlinkClick r:id="rId3"/>
              </a:rPr>
              <a:t>is an alternative </a:t>
            </a:r>
            <a:r>
              <a:rPr lang="sv-SE" dirty="0" err="1">
                <a:hlinkClick r:id="rId3"/>
              </a:rPr>
              <a:t>lifestyle</a:t>
            </a:r>
            <a:r>
              <a:rPr lang="sv-SE" dirty="0">
                <a:hlinkClick r:id="rId3"/>
              </a:rPr>
              <a:t>!</a:t>
            </a:r>
            <a:endParaRPr lang="sv-SE" dirty="0"/>
          </a:p>
          <a:p>
            <a:r>
              <a:rPr lang="sv-SE" b="1" dirty="0">
                <a:solidFill>
                  <a:srgbClr val="0000FF"/>
                </a:solidFill>
                <a:hlinkClick r:id="rId4"/>
              </a:rPr>
              <a:t>Evolution</a:t>
            </a:r>
            <a:r>
              <a:rPr lang="sv-SE" dirty="0">
                <a:solidFill>
                  <a:srgbClr val="0000FF"/>
                </a:solidFill>
                <a:hlinkClick r:id="rId4"/>
              </a:rPr>
              <a:t> </a:t>
            </a:r>
            <a:r>
              <a:rPr lang="sv-SE" dirty="0">
                <a:hlinkClick r:id="rId4"/>
              </a:rPr>
              <a:t>is science (</a:t>
            </a:r>
            <a:r>
              <a:rPr lang="sv-SE" dirty="0" err="1">
                <a:hlinkClick r:id="rId4"/>
              </a:rPr>
              <a:t>fact</a:t>
            </a:r>
            <a:r>
              <a:rPr lang="sv-SE" dirty="0">
                <a:hlinkClick r:id="rId4"/>
              </a:rPr>
              <a:t>)</a:t>
            </a:r>
            <a:endParaRPr lang="sv-SE" dirty="0"/>
          </a:p>
          <a:p>
            <a:r>
              <a:rPr lang="sv-SE" b="1" dirty="0">
                <a:solidFill>
                  <a:srgbClr val="0000FF"/>
                </a:solidFill>
                <a:hlinkClick r:id="rId5"/>
              </a:rPr>
              <a:t>Evolution </a:t>
            </a:r>
            <a:r>
              <a:rPr lang="sv-SE" b="1" dirty="0" err="1">
                <a:solidFill>
                  <a:srgbClr val="0000FF"/>
                </a:solidFill>
                <a:hlinkClick r:id="rId5"/>
              </a:rPr>
              <a:t>teaching</a:t>
            </a:r>
            <a:r>
              <a:rPr lang="sv-SE" b="1" dirty="0">
                <a:solidFill>
                  <a:srgbClr val="0000FF"/>
                </a:solidFill>
                <a:hlinkClick r:id="rId5"/>
              </a:rPr>
              <a:t> </a:t>
            </a:r>
            <a:r>
              <a:rPr lang="sv-SE" dirty="0">
                <a:hlinkClick r:id="rId5"/>
              </a:rPr>
              <a:t>/ the religion </a:t>
            </a:r>
            <a:r>
              <a:rPr lang="sv-SE" dirty="0" err="1">
                <a:hlinkClick r:id="rId5"/>
              </a:rPr>
              <a:t>of</a:t>
            </a:r>
            <a:r>
              <a:rPr lang="sv-SE" dirty="0">
                <a:hlinkClick r:id="rId5"/>
              </a:rPr>
              <a:t> </a:t>
            </a:r>
            <a:r>
              <a:rPr lang="sv-SE" dirty="0" err="1">
                <a:hlinkClick r:id="rId5"/>
              </a:rPr>
              <a:t>Atheism</a:t>
            </a:r>
            <a:r>
              <a:rPr lang="sv-SE" dirty="0"/>
              <a:t> (</a:t>
            </a:r>
            <a:r>
              <a:rPr lang="sv-SE" dirty="0" err="1"/>
              <a:t>indoctrination</a:t>
            </a:r>
            <a:r>
              <a:rPr lang="sv-SE" dirty="0"/>
              <a:t>)</a:t>
            </a:r>
          </a:p>
          <a:p>
            <a:r>
              <a:rPr lang="sv-SE" dirty="0">
                <a:hlinkClick r:id="rId6"/>
              </a:rPr>
              <a:t>Evolution and ”</a:t>
            </a:r>
            <a:r>
              <a:rPr lang="sv-SE" b="1" dirty="0" err="1">
                <a:solidFill>
                  <a:srgbClr val="0000FF"/>
                </a:solidFill>
                <a:hlinkClick r:id="rId6"/>
              </a:rPr>
              <a:t>survival</a:t>
            </a:r>
            <a:r>
              <a:rPr lang="sv-SE" b="1" dirty="0">
                <a:solidFill>
                  <a:srgbClr val="0000FF"/>
                </a:solidFill>
                <a:hlinkClick r:id="rId6"/>
              </a:rPr>
              <a:t> </a:t>
            </a:r>
            <a:r>
              <a:rPr lang="sv-SE" b="1" dirty="0" err="1">
                <a:solidFill>
                  <a:srgbClr val="0000FF"/>
                </a:solidFill>
                <a:hlinkClick r:id="rId6"/>
              </a:rPr>
              <a:t>of</a:t>
            </a:r>
            <a:r>
              <a:rPr lang="sv-SE" b="1" dirty="0">
                <a:solidFill>
                  <a:srgbClr val="0000FF"/>
                </a:solidFill>
                <a:hlinkClick r:id="rId6"/>
              </a:rPr>
              <a:t> the </a:t>
            </a:r>
            <a:r>
              <a:rPr lang="sv-SE" b="1" dirty="0" err="1">
                <a:solidFill>
                  <a:srgbClr val="0000FF"/>
                </a:solidFill>
                <a:hlinkClick r:id="rId6"/>
              </a:rPr>
              <a:t>fittest</a:t>
            </a:r>
            <a:r>
              <a:rPr lang="sv-SE" dirty="0">
                <a:hlinkClick r:id="rId6"/>
              </a:rPr>
              <a:t>” – OK </a:t>
            </a:r>
            <a:r>
              <a:rPr lang="sv-SE" dirty="0" err="1">
                <a:hlinkClick r:id="rId6"/>
              </a:rPr>
              <a:t>to</a:t>
            </a:r>
            <a:r>
              <a:rPr lang="sv-SE" dirty="0">
                <a:hlinkClick r:id="rId6"/>
              </a:rPr>
              <a:t> </a:t>
            </a:r>
            <a:r>
              <a:rPr lang="sv-SE" dirty="0" err="1">
                <a:hlinkClick r:id="rId6"/>
              </a:rPr>
              <a:t>crush</a:t>
            </a:r>
            <a:r>
              <a:rPr lang="sv-SE" dirty="0">
                <a:hlinkClick r:id="rId6"/>
              </a:rPr>
              <a:t> </a:t>
            </a:r>
            <a:r>
              <a:rPr lang="sv-SE" dirty="0" err="1">
                <a:hlinkClick r:id="rId6"/>
              </a:rPr>
              <a:t>others</a:t>
            </a:r>
            <a:r>
              <a:rPr lang="sv-SE" dirty="0">
                <a:hlinkClick r:id="rId6"/>
              </a:rPr>
              <a:t> for </a:t>
            </a:r>
            <a:r>
              <a:rPr lang="sv-SE" dirty="0" err="1">
                <a:hlinkClick r:id="rId6"/>
              </a:rPr>
              <a:t>your</a:t>
            </a:r>
            <a:r>
              <a:rPr lang="sv-SE" dirty="0">
                <a:hlinkClick r:id="rId6"/>
              </a:rPr>
              <a:t> </a:t>
            </a:r>
            <a:r>
              <a:rPr lang="sv-SE" dirty="0" err="1">
                <a:hlinkClick r:id="rId6"/>
              </a:rPr>
              <a:t>own</a:t>
            </a:r>
            <a:r>
              <a:rPr lang="sv-SE" dirty="0">
                <a:hlinkClick r:id="rId6"/>
              </a:rPr>
              <a:t> </a:t>
            </a:r>
            <a:r>
              <a:rPr lang="sv-SE" dirty="0" err="1">
                <a:hlinkClick r:id="rId6"/>
              </a:rPr>
              <a:t>survival</a:t>
            </a:r>
            <a:endParaRPr lang="sv-SE" dirty="0"/>
          </a:p>
          <a:p>
            <a:r>
              <a:rPr lang="sv-SE" dirty="0">
                <a:hlinkClick r:id="rId7"/>
              </a:rPr>
              <a:t>Evolution och rashygien (</a:t>
            </a:r>
            <a:r>
              <a:rPr lang="sv-SE" b="1" dirty="0">
                <a:hlinkClick r:id="rId7"/>
              </a:rPr>
              <a:t>eugenik</a:t>
            </a:r>
            <a:r>
              <a:rPr lang="sv-SE" dirty="0">
                <a:hlinkClick r:id="rId7"/>
              </a:rPr>
              <a:t>)</a:t>
            </a:r>
            <a:endParaRPr lang="sv-SE" dirty="0"/>
          </a:p>
          <a:p>
            <a:r>
              <a:rPr lang="sv-SE" b="1" dirty="0">
                <a:solidFill>
                  <a:srgbClr val="0000FF"/>
                </a:solidFill>
                <a:hlinkClick r:id="rId8"/>
              </a:rPr>
              <a:t>Evolution and </a:t>
            </a:r>
            <a:r>
              <a:rPr lang="sv-SE" b="1" dirty="0" err="1">
                <a:solidFill>
                  <a:srgbClr val="0000FF"/>
                </a:solidFill>
                <a:hlinkClick r:id="rId8"/>
              </a:rPr>
              <a:t>racism</a:t>
            </a:r>
            <a:r>
              <a:rPr lang="sv-SE" dirty="0">
                <a:hlinkClick r:id="rId8"/>
              </a:rPr>
              <a:t>: </a:t>
            </a:r>
            <a:r>
              <a:rPr lang="sv-SE" dirty="0" err="1">
                <a:hlinkClick r:id="rId8"/>
              </a:rPr>
              <a:t>Africans</a:t>
            </a:r>
            <a:r>
              <a:rPr lang="sv-SE" dirty="0">
                <a:hlinkClick r:id="rId8"/>
              </a:rPr>
              <a:t> and </a:t>
            </a:r>
            <a:r>
              <a:rPr lang="sv-SE" dirty="0" err="1">
                <a:hlinkClick r:id="rId8"/>
              </a:rPr>
              <a:t>aborgians</a:t>
            </a:r>
            <a:r>
              <a:rPr lang="sv-SE" dirty="0">
                <a:hlinkClick r:id="rId8"/>
              </a:rPr>
              <a:t> </a:t>
            </a:r>
            <a:r>
              <a:rPr lang="sv-SE" dirty="0" err="1">
                <a:hlinkClick r:id="rId8"/>
              </a:rPr>
              <a:t>etc</a:t>
            </a:r>
            <a:r>
              <a:rPr lang="sv-SE" dirty="0">
                <a:hlinkClick r:id="rId8"/>
              </a:rPr>
              <a:t> </a:t>
            </a:r>
            <a:r>
              <a:rPr lang="sv-SE" dirty="0" err="1">
                <a:hlinkClick r:id="rId8"/>
              </a:rPr>
              <a:t>are</a:t>
            </a:r>
            <a:r>
              <a:rPr lang="sv-SE" dirty="0">
                <a:hlinkClick r:id="rId8"/>
              </a:rPr>
              <a:t> less </a:t>
            </a:r>
            <a:r>
              <a:rPr lang="sv-SE" dirty="0" err="1">
                <a:hlinkClick r:id="rId8"/>
              </a:rPr>
              <a:t>developed</a:t>
            </a:r>
            <a:r>
              <a:rPr lang="sv-SE" dirty="0">
                <a:hlinkClick r:id="rId8"/>
              </a:rPr>
              <a:t> </a:t>
            </a:r>
            <a:r>
              <a:rPr lang="sv-SE" dirty="0" err="1">
                <a:hlinkClick r:id="rId8"/>
              </a:rPr>
              <a:t>than</a:t>
            </a:r>
            <a:r>
              <a:rPr lang="sv-SE" dirty="0">
                <a:hlinkClick r:id="rId8"/>
              </a:rPr>
              <a:t> </a:t>
            </a:r>
            <a:r>
              <a:rPr lang="sv-SE" dirty="0" err="1">
                <a:hlinkClick r:id="rId8"/>
              </a:rPr>
              <a:t>caucasians</a:t>
            </a:r>
            <a:r>
              <a:rPr lang="sv-SE" dirty="0">
                <a:hlinkClick r:id="rId8"/>
              </a:rPr>
              <a:t>!</a:t>
            </a:r>
            <a:endParaRPr lang="sv-SE" dirty="0"/>
          </a:p>
          <a:p>
            <a:r>
              <a:rPr lang="sv-SE" b="1" dirty="0" err="1">
                <a:solidFill>
                  <a:srgbClr val="0000FF"/>
                </a:solidFill>
                <a:hlinkClick r:id="rId9"/>
              </a:rPr>
              <a:t>Abortion</a:t>
            </a:r>
            <a:r>
              <a:rPr lang="sv-SE" dirty="0">
                <a:solidFill>
                  <a:srgbClr val="0000FF"/>
                </a:solidFill>
                <a:hlinkClick r:id="rId9"/>
              </a:rPr>
              <a:t> </a:t>
            </a:r>
            <a:r>
              <a:rPr lang="sv-SE" dirty="0">
                <a:hlinkClick r:id="rId9"/>
              </a:rPr>
              <a:t>is OK!</a:t>
            </a:r>
            <a:r>
              <a:rPr lang="sv-SE" dirty="0"/>
              <a:t> (s. 34)</a:t>
            </a:r>
          </a:p>
          <a:p>
            <a:r>
              <a:rPr lang="sv-SE" b="1" dirty="0">
                <a:solidFill>
                  <a:srgbClr val="0000FF"/>
                </a:solidFill>
                <a:hlinkClick r:id="rId9"/>
              </a:rPr>
              <a:t>Sexual</a:t>
            </a:r>
            <a:r>
              <a:rPr lang="sv-SE" dirty="0">
                <a:solidFill>
                  <a:srgbClr val="0000FF"/>
                </a:solidFill>
                <a:hlinkClick r:id="rId9"/>
              </a:rPr>
              <a:t> </a:t>
            </a:r>
            <a:r>
              <a:rPr lang="sv-SE" b="1" dirty="0" err="1">
                <a:solidFill>
                  <a:srgbClr val="0000FF"/>
                </a:solidFill>
                <a:hlinkClick r:id="rId9"/>
              </a:rPr>
              <a:t>activity</a:t>
            </a:r>
            <a:r>
              <a:rPr lang="sv-SE" dirty="0">
                <a:solidFill>
                  <a:srgbClr val="0000FF"/>
                </a:solidFill>
                <a:hlinkClick r:id="rId9"/>
              </a:rPr>
              <a:t> </a:t>
            </a:r>
            <a:r>
              <a:rPr lang="sv-SE" dirty="0" err="1">
                <a:hlinkClick r:id="rId9"/>
              </a:rPr>
              <a:t>before</a:t>
            </a:r>
            <a:r>
              <a:rPr lang="sv-SE" dirty="0">
                <a:hlinkClick r:id="rId9"/>
              </a:rPr>
              <a:t> </a:t>
            </a:r>
            <a:r>
              <a:rPr lang="sv-SE" dirty="0" err="1">
                <a:hlinkClick r:id="rId9"/>
              </a:rPr>
              <a:t>marriage</a:t>
            </a:r>
            <a:r>
              <a:rPr lang="sv-SE" dirty="0">
                <a:hlinkClick r:id="rId9"/>
              </a:rPr>
              <a:t> is OK</a:t>
            </a:r>
            <a:r>
              <a:rPr lang="sv-SE" dirty="0"/>
              <a:t> (s. 34)</a:t>
            </a:r>
          </a:p>
          <a:p>
            <a:r>
              <a:rPr lang="sv-SE" b="1" dirty="0" err="1">
                <a:solidFill>
                  <a:srgbClr val="0000FF"/>
                </a:solidFill>
              </a:rPr>
              <a:t>Christaianity</a:t>
            </a:r>
            <a:r>
              <a:rPr lang="sv-SE" dirty="0">
                <a:solidFill>
                  <a:srgbClr val="0000FF"/>
                </a:solidFill>
              </a:rPr>
              <a:t> </a:t>
            </a:r>
            <a:r>
              <a:rPr lang="sv-SE" dirty="0"/>
              <a:t>is </a:t>
            </a:r>
            <a:r>
              <a:rPr lang="sv-SE" dirty="0" err="1"/>
              <a:t>one</a:t>
            </a:r>
            <a:r>
              <a:rPr lang="sv-SE" dirty="0"/>
              <a:t> </a:t>
            </a:r>
            <a:r>
              <a:rPr lang="sv-SE" dirty="0" err="1"/>
              <a:t>of</a:t>
            </a:r>
            <a:r>
              <a:rPr lang="sv-SE" dirty="0"/>
              <a:t> </a:t>
            </a:r>
            <a:r>
              <a:rPr lang="sv-SE" dirty="0" err="1"/>
              <a:t>many</a:t>
            </a:r>
            <a:r>
              <a:rPr lang="sv-SE" dirty="0"/>
              <a:t> religions and </a:t>
            </a:r>
            <a:r>
              <a:rPr lang="sv-SE" dirty="0" err="1"/>
              <a:t>can</a:t>
            </a:r>
            <a:r>
              <a:rPr lang="sv-SE" dirty="0"/>
              <a:t> be just as extreme as </a:t>
            </a:r>
            <a:r>
              <a:rPr lang="sv-SE" dirty="0" err="1"/>
              <a:t>others</a:t>
            </a:r>
            <a:r>
              <a:rPr lang="sv-SE" dirty="0"/>
              <a:t>!</a:t>
            </a:r>
          </a:p>
          <a:p>
            <a:r>
              <a:rPr lang="sv-SE" dirty="0"/>
              <a:t>And </a:t>
            </a:r>
            <a:r>
              <a:rPr lang="sv-SE" dirty="0" err="1"/>
              <a:t>many</a:t>
            </a:r>
            <a:r>
              <a:rPr lang="sv-SE" dirty="0"/>
              <a:t> </a:t>
            </a:r>
            <a:r>
              <a:rPr lang="sv-SE" dirty="0" err="1"/>
              <a:t>many</a:t>
            </a:r>
            <a:r>
              <a:rPr lang="sv-SE" dirty="0"/>
              <a:t> </a:t>
            </a:r>
            <a:r>
              <a:rPr lang="sv-SE" dirty="0" err="1"/>
              <a:t>more</a:t>
            </a:r>
            <a:endParaRPr lang="sv-SE" dirty="0"/>
          </a:p>
          <a:p>
            <a:endParaRPr lang="sv-SE" dirty="0"/>
          </a:p>
        </p:txBody>
      </p:sp>
    </p:spTree>
    <p:extLst>
      <p:ext uri="{BB962C8B-B14F-4D97-AF65-F5344CB8AC3E}">
        <p14:creationId xmlns:p14="http://schemas.microsoft.com/office/powerpoint/2010/main" val="7217409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778098"/>
          </a:xfrm>
        </p:spPr>
        <p:txBody>
          <a:bodyPr>
            <a:noAutofit/>
          </a:bodyPr>
          <a:lstStyle/>
          <a:p>
            <a:r>
              <a:rPr lang="sv-SE" sz="5400" b="1" dirty="0">
                <a:solidFill>
                  <a:srgbClr val="0000FF"/>
                </a:solidFill>
                <a:effectLst>
                  <a:outerShdw blurRad="38100" dist="38100" dir="2700000" algn="tl">
                    <a:srgbClr val="000000">
                      <a:alpha val="43137"/>
                    </a:srgbClr>
                  </a:outerShdw>
                </a:effectLst>
              </a:rPr>
              <a:t>EV0LUTION AND RACISM</a:t>
            </a:r>
          </a:p>
        </p:txBody>
      </p:sp>
      <p:sp>
        <p:nvSpPr>
          <p:cNvPr id="3" name="Platshållare för innehåll 2"/>
          <p:cNvSpPr>
            <a:spLocks noGrp="1"/>
          </p:cNvSpPr>
          <p:nvPr>
            <p:ph idx="1"/>
          </p:nvPr>
        </p:nvSpPr>
        <p:spPr>
          <a:xfrm>
            <a:off x="323528" y="1196752"/>
            <a:ext cx="8640960" cy="5400600"/>
          </a:xfrm>
        </p:spPr>
        <p:txBody>
          <a:bodyPr>
            <a:normAutofit fontScale="47500" lnSpcReduction="20000"/>
          </a:bodyPr>
          <a:lstStyle/>
          <a:p>
            <a:pPr marL="0" indent="0" fontAlgn="ctr">
              <a:buNone/>
            </a:pPr>
            <a:r>
              <a:rPr lang="en-US" sz="4200" b="1" dirty="0">
                <a:hlinkClick r:id="rId2"/>
              </a:rPr>
              <a:t>Ken Ham</a:t>
            </a:r>
            <a:r>
              <a:rPr lang="en-US" sz="4200" b="1" dirty="0"/>
              <a:t> </a:t>
            </a:r>
            <a:r>
              <a:rPr lang="en-US" sz="4200" dirty="0">
                <a:hlinkClick r:id="rId3"/>
              </a:rPr>
              <a:t>June 22, 2015</a:t>
            </a:r>
            <a:r>
              <a:rPr lang="en-US" sz="4200" dirty="0"/>
              <a:t> · </a:t>
            </a:r>
          </a:p>
          <a:p>
            <a:pPr marL="0" indent="0">
              <a:buNone/>
            </a:pPr>
            <a:r>
              <a:rPr lang="en-US" sz="4000" b="1" dirty="0"/>
              <a:t>Evolution and Racism</a:t>
            </a:r>
          </a:p>
          <a:p>
            <a:pPr marL="0" indent="0">
              <a:buNone/>
            </a:pPr>
            <a:r>
              <a:rPr lang="en-US" sz="4000" dirty="0"/>
              <a:t>Did you know that in the 1920s in America, a major biology textbook used in public schools was “A Civic Biology” by Hunter, and it stated the following?</a:t>
            </a:r>
          </a:p>
          <a:p>
            <a:pPr marL="0" indent="0">
              <a:buNone/>
            </a:pPr>
            <a:r>
              <a:rPr lang="en-US" sz="4000" dirty="0"/>
              <a:t>“</a:t>
            </a:r>
            <a:r>
              <a:rPr lang="en-US" sz="4000" b="1" dirty="0"/>
              <a:t>At the present time there exist upon the earth five races . . . the highest type of all, the Caucasians, represented by the civilized white inhabitants of Europe and America</a:t>
            </a:r>
            <a:r>
              <a:rPr lang="en-US" sz="4000" dirty="0"/>
              <a:t>.”</a:t>
            </a:r>
          </a:p>
          <a:p>
            <a:pPr marL="0" indent="0">
              <a:buNone/>
            </a:pPr>
            <a:r>
              <a:rPr lang="en-US" sz="4000" dirty="0"/>
              <a:t>No wonder the late Stephen Jay Gould (famed evolutionist at Harvard University) stated in 1977:</a:t>
            </a:r>
          </a:p>
          <a:p>
            <a:pPr marL="0" indent="0">
              <a:buNone/>
            </a:pPr>
            <a:r>
              <a:rPr lang="en-US" sz="4000" dirty="0"/>
              <a:t>“Biological arguments for racism may have been common before 1850, but they increased by orders of magnitude following the acceptance of evolutionary theory.”</a:t>
            </a:r>
          </a:p>
          <a:p>
            <a:pPr marL="0" indent="0">
              <a:buNone/>
            </a:pPr>
            <a:r>
              <a:rPr lang="en-US" sz="4000" dirty="0"/>
              <a:t>There’s no doubt Darwinian evolution has fueled racism! Imagine the damage done by the public schools in the 1920s as students were taught that the “Caucasians” were the highest “race!” Had students been taught the correct account of history based on God’s Word, such racist teaching that causes prejudice would not have happened, for the Bible makes it clear there is only one race of humans, descended from Adam.</a:t>
            </a:r>
          </a:p>
          <a:p>
            <a:pPr marL="0" indent="0">
              <a:buNone/>
            </a:pPr>
            <a:r>
              <a:rPr lang="en-US" sz="4000" dirty="0"/>
              <a:t>Just because people believe Darwinian evolution doesn’t mean they will be racists, but nobody can deny that Darwinian evolution is inherently a racist philosophy!</a:t>
            </a:r>
          </a:p>
        </p:txBody>
      </p:sp>
    </p:spTree>
    <p:extLst>
      <p:ext uri="{BB962C8B-B14F-4D97-AF65-F5344CB8AC3E}">
        <p14:creationId xmlns:p14="http://schemas.microsoft.com/office/powerpoint/2010/main" val="3199009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5400" b="1" dirty="0">
                <a:solidFill>
                  <a:srgbClr val="0000FF"/>
                </a:solidFill>
                <a:effectLst>
                  <a:outerShdw blurRad="38100" dist="38100" dir="2700000" algn="tl">
                    <a:srgbClr val="000000">
                      <a:alpha val="43137"/>
                    </a:srgbClr>
                  </a:outerShdw>
                </a:effectLst>
              </a:rPr>
              <a:t>EVOLUTION AND RACISM</a:t>
            </a:r>
          </a:p>
        </p:txBody>
      </p:sp>
      <p:sp>
        <p:nvSpPr>
          <p:cNvPr id="3" name="Platshållare för innehåll 2"/>
          <p:cNvSpPr>
            <a:spLocks noGrp="1"/>
          </p:cNvSpPr>
          <p:nvPr>
            <p:ph idx="1"/>
          </p:nvPr>
        </p:nvSpPr>
        <p:spPr>
          <a:xfrm>
            <a:off x="467544" y="1412776"/>
            <a:ext cx="8424936" cy="5040560"/>
          </a:xfrm>
        </p:spPr>
        <p:txBody>
          <a:bodyPr>
            <a:normAutofit fontScale="77500" lnSpcReduction="20000"/>
          </a:bodyPr>
          <a:lstStyle/>
          <a:p>
            <a:r>
              <a:rPr lang="en-US" b="1" dirty="0">
                <a:hlinkClick r:id="rId2"/>
              </a:rPr>
              <a:t>Fury at DNA pioneer's theory: Africans are less intelligent than Westerners</a:t>
            </a:r>
            <a:endParaRPr lang="en-US" dirty="0"/>
          </a:p>
          <a:p>
            <a:r>
              <a:rPr lang="en-US" dirty="0">
                <a:hlinkClick r:id="rId3"/>
              </a:rPr>
              <a:t>DNA Pioneer in Evolutionary Racism Storm</a:t>
            </a:r>
            <a:r>
              <a:rPr lang="en-US" dirty="0"/>
              <a:t> and then apologized </a:t>
            </a:r>
            <a:r>
              <a:rPr lang="sv-SE" dirty="0">
                <a:hlinkClick r:id="rId4"/>
              </a:rPr>
              <a:t>https://answersingenesis.org/racism/dna-pioneer-in-evolutionary-racism-storm/#fn_1</a:t>
            </a:r>
            <a:endParaRPr lang="sv-SE" dirty="0"/>
          </a:p>
          <a:p>
            <a:r>
              <a:rPr lang="sv-SE" b="1" dirty="0" err="1">
                <a:hlinkClick r:id="rId5"/>
              </a:rPr>
              <a:t>Did</a:t>
            </a:r>
            <a:r>
              <a:rPr lang="sv-SE" b="1" dirty="0">
                <a:hlinkClick r:id="rId5"/>
              </a:rPr>
              <a:t> Darwin </a:t>
            </a:r>
            <a:r>
              <a:rPr lang="sv-SE" b="1" dirty="0" err="1">
                <a:hlinkClick r:id="rId5"/>
              </a:rPr>
              <a:t>Promote</a:t>
            </a:r>
            <a:r>
              <a:rPr lang="sv-SE" b="1" dirty="0">
                <a:hlinkClick r:id="rId5"/>
              </a:rPr>
              <a:t> </a:t>
            </a:r>
            <a:r>
              <a:rPr lang="sv-SE" b="1" dirty="0" err="1">
                <a:hlinkClick r:id="rId5"/>
              </a:rPr>
              <a:t>Racism</a:t>
            </a:r>
            <a:r>
              <a:rPr lang="sv-SE" b="1" dirty="0">
                <a:hlinkClick r:id="rId5"/>
              </a:rPr>
              <a:t>?</a:t>
            </a:r>
            <a:endParaRPr lang="sv-SE" b="1" dirty="0"/>
          </a:p>
          <a:p>
            <a:r>
              <a:rPr lang="en-US" b="1" dirty="0">
                <a:hlinkClick r:id="rId6"/>
              </a:rPr>
              <a:t>What are the consequences of false beliefs about the origin of races?</a:t>
            </a:r>
            <a:r>
              <a:rPr lang="en-US" b="1" dirty="0"/>
              <a:t> </a:t>
            </a:r>
            <a:r>
              <a:rPr lang="en-US" dirty="0"/>
              <a:t>(Christian answers) </a:t>
            </a:r>
          </a:p>
          <a:p>
            <a:r>
              <a:rPr lang="sv-SE" dirty="0">
                <a:hlinkClick r:id="rId6"/>
              </a:rPr>
              <a:t>http://christiananswers.net/q-aig/race-falsebeliefs.html</a:t>
            </a:r>
            <a:endParaRPr lang="sv-SE" dirty="0"/>
          </a:p>
          <a:p>
            <a:r>
              <a:rPr lang="en-US" dirty="0">
                <a:hlinkClick r:id="rId7"/>
              </a:rPr>
              <a:t>Church shooter's manifesto details evolution of racist worldview</a:t>
            </a:r>
            <a:endParaRPr lang="en-US" dirty="0"/>
          </a:p>
          <a:p>
            <a:r>
              <a:rPr lang="sv-SE" dirty="0">
                <a:hlinkClick r:id="rId8"/>
              </a:rPr>
              <a:t>”</a:t>
            </a:r>
            <a:r>
              <a:rPr lang="sv-SE" dirty="0" err="1">
                <a:hlinkClick r:id="rId8"/>
              </a:rPr>
              <a:t>Evolutionary</a:t>
            </a:r>
            <a:r>
              <a:rPr lang="sv-SE" dirty="0">
                <a:hlinkClick r:id="rId8"/>
              </a:rPr>
              <a:t> </a:t>
            </a:r>
            <a:r>
              <a:rPr lang="sv-SE" dirty="0" err="1">
                <a:hlinkClick r:id="rId8"/>
              </a:rPr>
              <a:t>racism</a:t>
            </a:r>
            <a:r>
              <a:rPr lang="sv-SE" dirty="0">
                <a:hlinkClick r:id="rId8"/>
              </a:rPr>
              <a:t>”</a:t>
            </a:r>
            <a:r>
              <a:rPr lang="sv-SE" dirty="0"/>
              <a:t> </a:t>
            </a:r>
            <a:r>
              <a:rPr lang="en-US" dirty="0"/>
              <a:t>refers to a </a:t>
            </a:r>
            <a:r>
              <a:rPr lang="en-US" dirty="0">
                <a:hlinkClick r:id="rId9" tooltip="Racist"/>
              </a:rPr>
              <a:t>racist</a:t>
            </a:r>
            <a:r>
              <a:rPr lang="en-US" dirty="0"/>
              <a:t> philosophy based on </a:t>
            </a:r>
            <a:r>
              <a:rPr lang="en-US" dirty="0">
                <a:hlinkClick r:id="rId10" tooltip="Charles Darwin"/>
              </a:rPr>
              <a:t>Charles Darwin</a:t>
            </a:r>
            <a:r>
              <a:rPr lang="en-US" dirty="0"/>
              <a:t>'s </a:t>
            </a:r>
            <a:r>
              <a:rPr lang="en-US" dirty="0">
                <a:hlinkClick r:id="rId11" tooltip="Evolution"/>
              </a:rPr>
              <a:t>evolutionary theory</a:t>
            </a:r>
            <a:endParaRPr lang="en-US" dirty="0"/>
          </a:p>
          <a:p>
            <a:r>
              <a:rPr lang="en-US" dirty="0">
                <a:hlinkClick r:id="rId12"/>
              </a:rPr>
              <a:t>Social effects of the theory of evolution</a:t>
            </a:r>
            <a:endParaRPr lang="en-US" dirty="0"/>
          </a:p>
          <a:p>
            <a:endParaRPr lang="en-US" dirty="0"/>
          </a:p>
          <a:p>
            <a:endParaRPr lang="sv-SE" dirty="0"/>
          </a:p>
        </p:txBody>
      </p:sp>
    </p:spTree>
    <p:extLst>
      <p:ext uri="{BB962C8B-B14F-4D97-AF65-F5344CB8AC3E}">
        <p14:creationId xmlns:p14="http://schemas.microsoft.com/office/powerpoint/2010/main" val="2974860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274638"/>
            <a:ext cx="8219256" cy="1066130"/>
          </a:xfrm>
        </p:spPr>
        <p:txBody>
          <a:bodyPr>
            <a:noAutofit/>
          </a:bodyPr>
          <a:lstStyle/>
          <a:p>
            <a:r>
              <a:rPr lang="en-US" sz="7200" b="1" dirty="0">
                <a:solidFill>
                  <a:srgbClr val="0000FF"/>
                </a:solidFill>
                <a:effectLst>
                  <a:outerShdw blurRad="38100" dist="38100" dir="2700000" algn="tl">
                    <a:srgbClr val="000000">
                      <a:alpha val="43137"/>
                    </a:srgbClr>
                  </a:outerShdw>
                </a:effectLst>
              </a:rPr>
              <a:t>SOLUTIONS </a:t>
            </a:r>
            <a:endParaRPr lang="sv-SE" sz="7200" b="1" dirty="0">
              <a:solidFill>
                <a:srgbClr val="0000FF"/>
              </a:solidFill>
              <a:effectLst>
                <a:outerShdw blurRad="38100" dist="38100" dir="2700000" algn="tl">
                  <a:srgbClr val="000000">
                    <a:alpha val="43137"/>
                  </a:srgbClr>
                </a:outerShdw>
              </a:effectLst>
            </a:endParaRPr>
          </a:p>
        </p:txBody>
      </p:sp>
      <p:sp>
        <p:nvSpPr>
          <p:cNvPr id="3" name="Platshållare för innehåll 2"/>
          <p:cNvSpPr>
            <a:spLocks noGrp="1"/>
          </p:cNvSpPr>
          <p:nvPr>
            <p:ph idx="1"/>
          </p:nvPr>
        </p:nvSpPr>
        <p:spPr/>
        <p:txBody>
          <a:bodyPr>
            <a:normAutofit/>
          </a:bodyPr>
          <a:lstStyle/>
          <a:p>
            <a:r>
              <a:rPr lang="sv-SE" sz="2800" dirty="0">
                <a:hlinkClick r:id="rId2"/>
              </a:rPr>
              <a:t>https://www.youtube.com/watch?v=Xd6V2rx_RUQ</a:t>
            </a:r>
            <a:r>
              <a:rPr lang="sv-SE" sz="2800" dirty="0"/>
              <a:t> </a:t>
            </a:r>
          </a:p>
          <a:p>
            <a:r>
              <a:rPr lang="sv-SE" sz="2800" dirty="0">
                <a:hlinkClick r:id="rId3"/>
              </a:rPr>
              <a:t>https://www.youtube.com/watch?v=DoAyK9vgPPQ</a:t>
            </a:r>
            <a:endParaRPr lang="sv-SE" sz="2800" dirty="0"/>
          </a:p>
          <a:p>
            <a:r>
              <a:rPr lang="en-US" sz="2800" b="1" dirty="0">
                <a:hlinkClick r:id="rId2"/>
              </a:rPr>
              <a:t>Benjamin </a:t>
            </a:r>
            <a:r>
              <a:rPr lang="en-US" sz="2800" b="1" dirty="0" err="1">
                <a:hlinkClick r:id="rId2"/>
              </a:rPr>
              <a:t>Wiker</a:t>
            </a:r>
            <a:r>
              <a:rPr lang="en-US" sz="2800" b="1" dirty="0">
                <a:hlinkClick r:id="rId2"/>
              </a:rPr>
              <a:t>: Disestablishing Secularism through Reestablishing the University</a:t>
            </a:r>
            <a:endParaRPr lang="en-US" sz="2800" b="1" dirty="0"/>
          </a:p>
          <a:p>
            <a:endParaRPr lang="sv-SE" sz="2800" dirty="0"/>
          </a:p>
        </p:txBody>
      </p:sp>
    </p:spTree>
    <p:extLst>
      <p:ext uri="{BB962C8B-B14F-4D97-AF65-F5344CB8AC3E}">
        <p14:creationId xmlns:p14="http://schemas.microsoft.com/office/powerpoint/2010/main" val="33712127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6600" b="1" dirty="0" err="1">
                <a:solidFill>
                  <a:srgbClr val="0000FF"/>
                </a:solidFill>
                <a:effectLst>
                  <a:outerShdw blurRad="38100" dist="38100" dir="2700000" algn="tl">
                    <a:srgbClr val="000000">
                      <a:alpha val="43137"/>
                    </a:srgbClr>
                  </a:outerShdw>
                </a:effectLst>
              </a:rPr>
              <a:t>Dangers</a:t>
            </a:r>
            <a:r>
              <a:rPr lang="sv-SE" sz="6600" b="1" dirty="0">
                <a:solidFill>
                  <a:srgbClr val="0000FF"/>
                </a:solidFill>
                <a:effectLst>
                  <a:outerShdw blurRad="38100" dist="38100" dir="2700000" algn="tl">
                    <a:srgbClr val="000000">
                      <a:alpha val="43137"/>
                    </a:srgbClr>
                  </a:outerShdw>
                </a:effectLst>
              </a:rPr>
              <a:t> </a:t>
            </a:r>
            <a:r>
              <a:rPr lang="sv-SE" sz="6600" b="1" dirty="0" err="1">
                <a:solidFill>
                  <a:srgbClr val="0000FF"/>
                </a:solidFill>
                <a:effectLst>
                  <a:outerShdw blurRad="38100" dist="38100" dir="2700000" algn="tl">
                    <a:srgbClr val="000000">
                      <a:alpha val="43137"/>
                    </a:srgbClr>
                  </a:outerShdw>
                </a:effectLst>
              </a:rPr>
              <a:t>of</a:t>
            </a:r>
            <a:r>
              <a:rPr lang="sv-SE" sz="6600" b="1" dirty="0">
                <a:solidFill>
                  <a:srgbClr val="0000FF"/>
                </a:solidFill>
                <a:effectLst>
                  <a:outerShdw blurRad="38100" dist="38100" dir="2700000" algn="tl">
                    <a:srgbClr val="000000">
                      <a:alpha val="43137"/>
                    </a:srgbClr>
                  </a:outerShdw>
                </a:effectLst>
              </a:rPr>
              <a:t> Evolution!</a:t>
            </a:r>
          </a:p>
        </p:txBody>
      </p:sp>
      <p:sp>
        <p:nvSpPr>
          <p:cNvPr id="3" name="Platshållare för innehåll 2"/>
          <p:cNvSpPr>
            <a:spLocks noGrp="1"/>
          </p:cNvSpPr>
          <p:nvPr>
            <p:ph idx="1"/>
          </p:nvPr>
        </p:nvSpPr>
        <p:spPr/>
        <p:txBody>
          <a:bodyPr>
            <a:normAutofit fontScale="92500" lnSpcReduction="20000"/>
          </a:bodyPr>
          <a:lstStyle/>
          <a:p>
            <a:r>
              <a:rPr lang="sv-SE" dirty="0"/>
              <a:t>Modern </a:t>
            </a:r>
            <a:r>
              <a:rPr lang="sv-SE" dirty="0" err="1"/>
              <a:t>Eugenics</a:t>
            </a:r>
            <a:r>
              <a:rPr lang="sv-SE" dirty="0"/>
              <a:t> movements starting </a:t>
            </a:r>
            <a:r>
              <a:rPr lang="sv-SE" dirty="0" err="1"/>
              <a:t>book</a:t>
            </a:r>
            <a:r>
              <a:rPr lang="sv-SE" dirty="0"/>
              <a:t> (</a:t>
            </a:r>
            <a:r>
              <a:rPr lang="sv-SE" dirty="0">
                <a:hlinkClick r:id="rId2"/>
              </a:rPr>
              <a:t>Darwin: ”The </a:t>
            </a:r>
            <a:r>
              <a:rPr lang="sv-SE" dirty="0" err="1">
                <a:hlinkClick r:id="rId2"/>
              </a:rPr>
              <a:t>descent</a:t>
            </a:r>
            <a:r>
              <a:rPr lang="sv-SE" dirty="0">
                <a:hlinkClick r:id="rId2"/>
              </a:rPr>
              <a:t> </a:t>
            </a:r>
            <a:r>
              <a:rPr lang="sv-SE" dirty="0" err="1">
                <a:hlinkClick r:id="rId2"/>
              </a:rPr>
              <a:t>of</a:t>
            </a:r>
            <a:r>
              <a:rPr lang="sv-SE" dirty="0">
                <a:hlinkClick r:id="rId2"/>
              </a:rPr>
              <a:t> man” (sick </a:t>
            </a:r>
            <a:r>
              <a:rPr lang="sv-SE" dirty="0" err="1">
                <a:hlinkClick r:id="rId2"/>
              </a:rPr>
              <a:t>quotes</a:t>
            </a:r>
            <a:r>
              <a:rPr lang="sv-SE" dirty="0">
                <a:hlinkClick r:id="rId2"/>
              </a:rPr>
              <a:t>) </a:t>
            </a:r>
            <a:endParaRPr lang="sv-SE" dirty="0"/>
          </a:p>
          <a:p>
            <a:r>
              <a:rPr lang="sv-SE" dirty="0"/>
              <a:t>”Death </a:t>
            </a:r>
            <a:r>
              <a:rPr lang="sv-SE" dirty="0" err="1"/>
              <a:t>of</a:t>
            </a:r>
            <a:r>
              <a:rPr lang="sv-SE" dirty="0"/>
              <a:t> sick and </a:t>
            </a:r>
            <a:r>
              <a:rPr lang="sv-SE" dirty="0" err="1"/>
              <a:t>week</a:t>
            </a:r>
            <a:r>
              <a:rPr lang="sv-SE" dirty="0"/>
              <a:t> is </a:t>
            </a:r>
            <a:r>
              <a:rPr lang="sv-SE" dirty="0" err="1"/>
              <a:t>good</a:t>
            </a:r>
            <a:r>
              <a:rPr lang="sv-SE" dirty="0"/>
              <a:t>!”</a:t>
            </a:r>
          </a:p>
          <a:p>
            <a:r>
              <a:rPr lang="sv-SE" dirty="0"/>
              <a:t>”Extreme </a:t>
            </a:r>
            <a:r>
              <a:rPr lang="sv-SE" dirty="0" err="1"/>
              <a:t>view</a:t>
            </a:r>
            <a:r>
              <a:rPr lang="sv-SE" dirty="0"/>
              <a:t> </a:t>
            </a:r>
            <a:r>
              <a:rPr lang="sv-SE" dirty="0" err="1"/>
              <a:t>of</a:t>
            </a:r>
            <a:r>
              <a:rPr lang="sv-SE" dirty="0"/>
              <a:t> </a:t>
            </a:r>
            <a:r>
              <a:rPr lang="sv-SE" dirty="0" err="1"/>
              <a:t>abortion</a:t>
            </a:r>
            <a:r>
              <a:rPr lang="sv-SE" dirty="0"/>
              <a:t>!”</a:t>
            </a:r>
          </a:p>
          <a:p>
            <a:r>
              <a:rPr lang="sv-SE" dirty="0"/>
              <a:t>”</a:t>
            </a:r>
            <a:r>
              <a:rPr lang="sv-SE" dirty="0" err="1"/>
              <a:t>Euthenesia</a:t>
            </a:r>
            <a:r>
              <a:rPr lang="sv-SE" dirty="0"/>
              <a:t>”</a:t>
            </a:r>
          </a:p>
          <a:p>
            <a:r>
              <a:rPr lang="sv-SE" dirty="0"/>
              <a:t>Casting off the ”</a:t>
            </a:r>
            <a:r>
              <a:rPr lang="sv-SE" dirty="0" err="1"/>
              <a:t>yoke</a:t>
            </a:r>
            <a:r>
              <a:rPr lang="sv-SE" dirty="0"/>
              <a:t>” </a:t>
            </a:r>
            <a:r>
              <a:rPr lang="sv-SE" dirty="0" err="1"/>
              <a:t>to</a:t>
            </a:r>
            <a:r>
              <a:rPr lang="sv-SE" dirty="0"/>
              <a:t> ”</a:t>
            </a:r>
            <a:r>
              <a:rPr lang="sv-SE" dirty="0" err="1"/>
              <a:t>liberate</a:t>
            </a:r>
            <a:r>
              <a:rPr lang="sv-SE" dirty="0"/>
              <a:t>” men </a:t>
            </a:r>
            <a:r>
              <a:rPr lang="sv-SE" dirty="0" err="1"/>
              <a:t>to</a:t>
            </a:r>
            <a:r>
              <a:rPr lang="sv-SE" dirty="0"/>
              <a:t> sin!</a:t>
            </a:r>
          </a:p>
          <a:p>
            <a:r>
              <a:rPr lang="sv-SE" dirty="0" err="1"/>
              <a:t>Racism</a:t>
            </a:r>
            <a:endParaRPr lang="sv-SE" dirty="0"/>
          </a:p>
          <a:p>
            <a:r>
              <a:rPr lang="sv-SE" dirty="0"/>
              <a:t>Manipulation </a:t>
            </a:r>
            <a:r>
              <a:rPr lang="sv-SE" dirty="0" err="1"/>
              <a:t>of</a:t>
            </a:r>
            <a:r>
              <a:rPr lang="sv-SE" dirty="0"/>
              <a:t> </a:t>
            </a:r>
            <a:r>
              <a:rPr lang="sv-SE" dirty="0" err="1"/>
              <a:t>society</a:t>
            </a:r>
            <a:endParaRPr lang="sv-SE" dirty="0"/>
          </a:p>
          <a:p>
            <a:r>
              <a:rPr lang="sv-SE" dirty="0"/>
              <a:t>All kind </a:t>
            </a:r>
            <a:r>
              <a:rPr lang="sv-SE" dirty="0" err="1"/>
              <a:t>of</a:t>
            </a:r>
            <a:r>
              <a:rPr lang="sv-SE" dirty="0"/>
              <a:t> </a:t>
            </a:r>
            <a:r>
              <a:rPr lang="sv-SE" dirty="0" err="1"/>
              <a:t>views</a:t>
            </a:r>
            <a:r>
              <a:rPr lang="sv-SE" dirty="0"/>
              <a:t> on moral </a:t>
            </a:r>
            <a:r>
              <a:rPr lang="sv-SE" dirty="0" err="1"/>
              <a:t>issues</a:t>
            </a:r>
            <a:r>
              <a:rPr lang="sv-SE" dirty="0"/>
              <a:t>! (Moral relativism)</a:t>
            </a:r>
          </a:p>
          <a:p>
            <a:endParaRPr lang="sv-SE" dirty="0"/>
          </a:p>
        </p:txBody>
      </p:sp>
    </p:spTree>
    <p:extLst>
      <p:ext uri="{BB962C8B-B14F-4D97-AF65-F5344CB8AC3E}">
        <p14:creationId xmlns:p14="http://schemas.microsoft.com/office/powerpoint/2010/main" val="42429142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9512" y="188640"/>
            <a:ext cx="8784976" cy="1296144"/>
          </a:xfrm>
        </p:spPr>
        <p:txBody>
          <a:bodyPr>
            <a:noAutofit/>
          </a:bodyPr>
          <a:lstStyle/>
          <a:p>
            <a:r>
              <a:rPr lang="en-US" sz="5400" b="1" dirty="0">
                <a:solidFill>
                  <a:srgbClr val="0000FF"/>
                </a:solidFill>
                <a:effectLst>
                  <a:outerShdw blurRad="38100" dist="38100" dir="2700000" algn="tl">
                    <a:srgbClr val="000000">
                      <a:alpha val="43137"/>
                    </a:srgbClr>
                  </a:outerShdw>
                </a:effectLst>
              </a:rPr>
              <a:t>Books and links…</a:t>
            </a:r>
          </a:p>
        </p:txBody>
      </p:sp>
      <p:sp>
        <p:nvSpPr>
          <p:cNvPr id="3" name="Platshållare för innehåll 2"/>
          <p:cNvSpPr>
            <a:spLocks noGrp="1"/>
          </p:cNvSpPr>
          <p:nvPr>
            <p:ph idx="1"/>
            <p:extLst/>
          </p:nvPr>
        </p:nvSpPr>
        <p:spPr>
          <a:xfrm>
            <a:off x="611560" y="1772816"/>
            <a:ext cx="8075240" cy="4353347"/>
          </a:xfrm>
        </p:spPr>
        <p:txBody>
          <a:bodyPr vert="horz" lIns="91440" tIns="45720" rIns="91440" bIns="45720" rtlCol="0" anchor="t">
            <a:normAutofit fontScale="85000" lnSpcReduction="20000"/>
          </a:bodyPr>
          <a:lstStyle/>
          <a:p>
            <a:r>
              <a:rPr lang="sv-SE" dirty="0"/>
              <a:t>Book </a:t>
            </a:r>
            <a:r>
              <a:rPr lang="sv-SE" dirty="0" err="1"/>
              <a:t>review</a:t>
            </a:r>
            <a:r>
              <a:rPr lang="sv-SE" dirty="0"/>
              <a:t>: </a:t>
            </a:r>
            <a:r>
              <a:rPr lang="sv-SE" dirty="0">
                <a:hlinkClick r:id="rId2"/>
              </a:rPr>
              <a:t>http://thecommonroomblog.com/2012/07/book-review-10-books-that-screwed-up-the-world-and-5-others-that-didnt-help.html</a:t>
            </a:r>
            <a:endParaRPr lang="sv-SE" dirty="0"/>
          </a:p>
          <a:p>
            <a:r>
              <a:rPr lang="sv-SE" dirty="0">
                <a:hlinkClick r:id="rId3"/>
              </a:rPr>
              <a:t>http://thetruthwins.com/archives/44-reasons-why-evolution-is-just-a-fairy-tale-for-adults</a:t>
            </a:r>
            <a:endParaRPr lang="sv-SE" dirty="0"/>
          </a:p>
          <a:p>
            <a:r>
              <a:rPr lang="sv-SE" dirty="0">
                <a:latin typeface="Consolas"/>
                <a:cs typeface="Consolas"/>
                <a:hlinkClick r:id="rId4"/>
              </a:rPr>
              <a:t>https://youtu.be/akSkevZxYFM</a:t>
            </a:r>
            <a:endParaRPr lang="sv-SE" dirty="0"/>
          </a:p>
          <a:p>
            <a:r>
              <a:rPr lang="sv-SE" dirty="0">
                <a:latin typeface="Consolas"/>
                <a:cs typeface="Consolas"/>
                <a:hlinkClick r:id="rId5"/>
              </a:rPr>
              <a:t>https://youtu.be/odEnkhI_kCI</a:t>
            </a:r>
            <a:endParaRPr lang="sv-SE" dirty="0">
              <a:latin typeface="Consolas"/>
              <a:cs typeface="Consolas"/>
            </a:endParaRPr>
          </a:p>
          <a:p>
            <a:r>
              <a:rPr lang="sv-SE" dirty="0">
                <a:latin typeface="Consolas"/>
                <a:cs typeface="Consolas"/>
                <a:hlinkClick r:id="rId6"/>
              </a:rPr>
              <a:t>https://www.youtube.com/watch?v=LWWFf8G3BKI&amp;feature=youtu.be</a:t>
            </a:r>
            <a:endParaRPr lang="sv-SE" dirty="0">
              <a:latin typeface="Consolas"/>
              <a:cs typeface="Consolas"/>
            </a:endParaRPr>
          </a:p>
          <a:p>
            <a:r>
              <a:rPr lang="sv-SE" dirty="0">
                <a:hlinkClick r:id="rId7"/>
              </a:rPr>
              <a:t>http://www.darwinconspiracy.com/</a:t>
            </a:r>
            <a:endParaRPr lang="sv-SE" dirty="0"/>
          </a:p>
          <a:p>
            <a:endParaRPr lang="sv-SE" dirty="0"/>
          </a:p>
        </p:txBody>
      </p:sp>
    </p:spTree>
    <p:extLst>
      <p:ext uri="{BB962C8B-B14F-4D97-AF65-F5344CB8AC3E}">
        <p14:creationId xmlns:p14="http://schemas.microsoft.com/office/powerpoint/2010/main" val="4142778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b="1" dirty="0">
                <a:solidFill>
                  <a:srgbClr val="0000FF"/>
                </a:solidFill>
                <a:effectLst>
                  <a:outerShdw blurRad="38100" dist="38100" dir="2700000" algn="tl">
                    <a:srgbClr val="000000">
                      <a:alpha val="43137"/>
                    </a:srgbClr>
                  </a:outerShdw>
                </a:effectLst>
              </a:rPr>
              <a:t>BAD </a:t>
            </a:r>
            <a:r>
              <a:rPr lang="sv-SE" b="1" dirty="0" err="1">
                <a:solidFill>
                  <a:srgbClr val="0000FF"/>
                </a:solidFill>
                <a:effectLst>
                  <a:outerShdw blurRad="38100" dist="38100" dir="2700000" algn="tl">
                    <a:srgbClr val="000000">
                      <a:alpha val="43137"/>
                    </a:srgbClr>
                  </a:outerShdw>
                </a:effectLst>
              </a:rPr>
              <a:t>books</a:t>
            </a:r>
            <a:r>
              <a:rPr lang="sv-SE" b="1" dirty="0">
                <a:solidFill>
                  <a:srgbClr val="0000FF"/>
                </a:solidFill>
                <a:effectLst>
                  <a:outerShdw blurRad="38100" dist="38100" dir="2700000" algn="tl">
                    <a:srgbClr val="000000">
                      <a:alpha val="43137"/>
                    </a:srgbClr>
                  </a:outerShdw>
                </a:effectLst>
              </a:rPr>
              <a:t> </a:t>
            </a:r>
            <a:r>
              <a:rPr lang="sv-SE" b="1" dirty="0" err="1">
                <a:solidFill>
                  <a:srgbClr val="0000FF"/>
                </a:solidFill>
                <a:effectLst>
                  <a:outerShdw blurRad="38100" dist="38100" dir="2700000" algn="tl">
                    <a:srgbClr val="000000">
                      <a:alpha val="43137"/>
                    </a:srgbClr>
                  </a:outerShdw>
                </a:effectLst>
              </a:rPr>
              <a:t>that</a:t>
            </a:r>
            <a:r>
              <a:rPr lang="sv-SE" b="1" dirty="0">
                <a:solidFill>
                  <a:srgbClr val="0000FF"/>
                </a:solidFill>
                <a:effectLst>
                  <a:outerShdw blurRad="38100" dist="38100" dir="2700000" algn="tl">
                    <a:srgbClr val="000000">
                      <a:alpha val="43137"/>
                    </a:srgbClr>
                  </a:outerShdw>
                </a:effectLst>
              </a:rPr>
              <a:t> </a:t>
            </a:r>
            <a:r>
              <a:rPr lang="sv-SE" b="1" dirty="0" err="1">
                <a:solidFill>
                  <a:srgbClr val="0000FF"/>
                </a:solidFill>
                <a:effectLst>
                  <a:outerShdw blurRad="38100" dist="38100" dir="2700000" algn="tl">
                    <a:srgbClr val="000000">
                      <a:alpha val="43137"/>
                    </a:srgbClr>
                  </a:outerShdw>
                </a:effectLst>
              </a:rPr>
              <a:t>screwed</a:t>
            </a:r>
            <a:r>
              <a:rPr lang="sv-SE" b="1" dirty="0">
                <a:solidFill>
                  <a:srgbClr val="0000FF"/>
                </a:solidFill>
                <a:effectLst>
                  <a:outerShdw blurRad="38100" dist="38100" dir="2700000" algn="tl">
                    <a:srgbClr val="000000">
                      <a:alpha val="43137"/>
                    </a:srgbClr>
                  </a:outerShdw>
                </a:effectLst>
              </a:rPr>
              <a:t> </a:t>
            </a:r>
            <a:r>
              <a:rPr lang="sv-SE" b="1" dirty="0" err="1">
                <a:solidFill>
                  <a:srgbClr val="0000FF"/>
                </a:solidFill>
                <a:effectLst>
                  <a:outerShdw blurRad="38100" dist="38100" dir="2700000" algn="tl">
                    <a:srgbClr val="000000">
                      <a:alpha val="43137"/>
                    </a:srgbClr>
                  </a:outerShdw>
                </a:effectLst>
              </a:rPr>
              <a:t>up</a:t>
            </a:r>
            <a:r>
              <a:rPr lang="sv-SE" b="1" dirty="0">
                <a:solidFill>
                  <a:srgbClr val="0000FF"/>
                </a:solidFill>
                <a:effectLst>
                  <a:outerShdw blurRad="38100" dist="38100" dir="2700000" algn="tl">
                    <a:srgbClr val="000000">
                      <a:alpha val="43137"/>
                    </a:srgbClr>
                  </a:outerShdw>
                </a:effectLst>
              </a:rPr>
              <a:t> the </a:t>
            </a:r>
            <a:r>
              <a:rPr lang="sv-SE" b="1" dirty="0" err="1">
                <a:solidFill>
                  <a:srgbClr val="0000FF"/>
                </a:solidFill>
                <a:effectLst>
                  <a:outerShdw blurRad="38100" dist="38100" dir="2700000" algn="tl">
                    <a:srgbClr val="000000">
                      <a:alpha val="43137"/>
                    </a:srgbClr>
                  </a:outerShdw>
                </a:effectLst>
              </a:rPr>
              <a:t>world</a:t>
            </a:r>
            <a:endParaRPr lang="sv-SE" b="1" dirty="0">
              <a:solidFill>
                <a:srgbClr val="0000FF"/>
              </a:solidFill>
              <a:effectLst>
                <a:outerShdw blurRad="38100" dist="38100" dir="2700000" algn="tl">
                  <a:srgbClr val="000000">
                    <a:alpha val="43137"/>
                  </a:srgbClr>
                </a:outerShdw>
              </a:effectLst>
            </a:endParaRPr>
          </a:p>
        </p:txBody>
      </p:sp>
      <p:sp>
        <p:nvSpPr>
          <p:cNvPr id="3" name="Platshållare för innehåll 2"/>
          <p:cNvSpPr>
            <a:spLocks noGrp="1"/>
          </p:cNvSpPr>
          <p:nvPr>
            <p:ph idx="1"/>
          </p:nvPr>
        </p:nvSpPr>
        <p:spPr>
          <a:xfrm>
            <a:off x="395536" y="1412776"/>
            <a:ext cx="8352928" cy="5040560"/>
          </a:xfrm>
        </p:spPr>
        <p:txBody>
          <a:bodyPr>
            <a:normAutofit fontScale="70000" lnSpcReduction="20000"/>
          </a:bodyPr>
          <a:lstStyle/>
          <a:p>
            <a:r>
              <a:rPr lang="en-US" dirty="0"/>
              <a:t>Ten Worst Books 1: Marx and Engels’s The </a:t>
            </a:r>
            <a:r>
              <a:rPr lang="en-US" u="sng" dirty="0">
                <a:hlinkClick r:id="rId2"/>
              </a:rPr>
              <a:t>Manifesto</a:t>
            </a:r>
            <a:r>
              <a:rPr lang="en-US" dirty="0"/>
              <a:t> of the Communist Party (1848)</a:t>
            </a:r>
          </a:p>
          <a:p>
            <a:r>
              <a:rPr lang="en-US" dirty="0"/>
              <a:t>Ten Worst Books 2: John Stuart Mill’s </a:t>
            </a:r>
            <a:r>
              <a:rPr lang="en-US" u="sng" dirty="0">
                <a:hlinkClick r:id="rId3"/>
              </a:rPr>
              <a:t>Utilitarianism</a:t>
            </a:r>
            <a:r>
              <a:rPr lang="en-US" dirty="0"/>
              <a:t> (1863)</a:t>
            </a:r>
          </a:p>
          <a:p>
            <a:r>
              <a:rPr lang="en-US" dirty="0"/>
              <a:t>Ten Worst Books 3: Charles Darwin’s The </a:t>
            </a:r>
            <a:r>
              <a:rPr lang="en-US" u="sng" dirty="0">
                <a:hlinkClick r:id="rId4"/>
              </a:rPr>
              <a:t>Descent</a:t>
            </a:r>
            <a:r>
              <a:rPr lang="en-US" dirty="0"/>
              <a:t> of Man (1871)</a:t>
            </a:r>
          </a:p>
          <a:p>
            <a:r>
              <a:rPr lang="en-US" dirty="0"/>
              <a:t>Ten Worst Books 4: Friedrich Nietzsche’s </a:t>
            </a:r>
            <a:r>
              <a:rPr lang="en-US" u="sng" dirty="0">
                <a:hlinkClick r:id="rId5"/>
              </a:rPr>
              <a:t>Beyond</a:t>
            </a:r>
            <a:r>
              <a:rPr lang="en-US" dirty="0"/>
              <a:t> Good and Evil (1886)</a:t>
            </a:r>
          </a:p>
          <a:p>
            <a:r>
              <a:rPr lang="en-US" dirty="0"/>
              <a:t>Ten Worst Books 5: V. I. Lenin’s The State and </a:t>
            </a:r>
            <a:r>
              <a:rPr lang="en-US" u="sng" dirty="0">
                <a:hlinkClick r:id="rId6"/>
              </a:rPr>
              <a:t>Revolution</a:t>
            </a:r>
            <a:r>
              <a:rPr lang="en-US" dirty="0"/>
              <a:t> (1917)</a:t>
            </a:r>
          </a:p>
          <a:p>
            <a:r>
              <a:rPr lang="en-US" dirty="0"/>
              <a:t>Ten Worst Books 6: Margaret Sanger’s The </a:t>
            </a:r>
            <a:r>
              <a:rPr lang="en-US" u="sng" dirty="0">
                <a:hlinkClick r:id="rId7"/>
              </a:rPr>
              <a:t>Pivot</a:t>
            </a:r>
            <a:r>
              <a:rPr lang="en-US" dirty="0"/>
              <a:t> of Civilization (1922)</a:t>
            </a:r>
          </a:p>
          <a:p>
            <a:r>
              <a:rPr lang="en-US" dirty="0"/>
              <a:t>Ten Worst Books 7: Adolf Hitler’s </a:t>
            </a:r>
            <a:r>
              <a:rPr lang="en-US" u="sng" dirty="0">
                <a:hlinkClick r:id="rId8"/>
              </a:rPr>
              <a:t>Mein </a:t>
            </a:r>
            <a:r>
              <a:rPr lang="en-US" u="sng" dirty="0" err="1">
                <a:hlinkClick r:id="rId8"/>
              </a:rPr>
              <a:t>Kampf</a:t>
            </a:r>
            <a:r>
              <a:rPr lang="en-US" dirty="0"/>
              <a:t> (1925)</a:t>
            </a:r>
          </a:p>
          <a:p>
            <a:r>
              <a:rPr lang="en-US" dirty="0"/>
              <a:t>Ten Worst Books 8: Sigmund Freud’s The Future of an </a:t>
            </a:r>
            <a:r>
              <a:rPr lang="en-US" u="sng" dirty="0">
                <a:hlinkClick r:id="rId9"/>
              </a:rPr>
              <a:t>Illusion</a:t>
            </a:r>
            <a:r>
              <a:rPr lang="en-US" dirty="0"/>
              <a:t> (1927)</a:t>
            </a:r>
          </a:p>
          <a:p>
            <a:r>
              <a:rPr lang="en-US" dirty="0"/>
              <a:t>Ten Worst Books 9: Margaret Mead’s </a:t>
            </a:r>
            <a:r>
              <a:rPr lang="en-US" u="sng" dirty="0">
                <a:hlinkClick r:id="rId10"/>
              </a:rPr>
              <a:t>Coming of Age</a:t>
            </a:r>
            <a:r>
              <a:rPr lang="en-US" dirty="0"/>
              <a:t> in Samoa (1928)</a:t>
            </a:r>
          </a:p>
          <a:p>
            <a:r>
              <a:rPr lang="en-US" dirty="0"/>
              <a:t>Ten Worst Books 10: Alfred Kinsey’s </a:t>
            </a:r>
            <a:r>
              <a:rPr lang="en-US" u="sng" dirty="0">
                <a:hlinkClick r:id="rId11"/>
              </a:rPr>
              <a:t>Sexual Behavior</a:t>
            </a:r>
            <a:r>
              <a:rPr lang="en-US" dirty="0"/>
              <a:t> in the Human Male (1948)</a:t>
            </a:r>
          </a:p>
          <a:p>
            <a:r>
              <a:rPr lang="en-US" dirty="0"/>
              <a:t>The </a:t>
            </a:r>
            <a:r>
              <a:rPr lang="en-US" u="sng" dirty="0">
                <a:hlinkClick r:id="rId12"/>
              </a:rPr>
              <a:t>fifth</a:t>
            </a:r>
            <a:r>
              <a:rPr lang="en-US" dirty="0"/>
              <a:t> book that didn’t help? Betty Friedan’s the Feminine Mystique (1963)</a:t>
            </a:r>
          </a:p>
          <a:p>
            <a:endParaRPr lang="sv-SE" dirty="0"/>
          </a:p>
        </p:txBody>
      </p:sp>
    </p:spTree>
    <p:extLst>
      <p:ext uri="{BB962C8B-B14F-4D97-AF65-F5344CB8AC3E}">
        <p14:creationId xmlns:p14="http://schemas.microsoft.com/office/powerpoint/2010/main" val="11573995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b="1" dirty="0">
                <a:solidFill>
                  <a:srgbClr val="0000FF"/>
                </a:solidFill>
                <a:effectLst>
                  <a:outerShdw blurRad="38100" dist="38100" dir="2700000" algn="tl">
                    <a:srgbClr val="000000">
                      <a:alpha val="43137"/>
                    </a:srgbClr>
                  </a:outerShdw>
                </a:effectLst>
              </a:rPr>
              <a:t>BAD </a:t>
            </a:r>
            <a:r>
              <a:rPr lang="sv-SE" sz="4000" b="1" dirty="0" err="1">
                <a:solidFill>
                  <a:srgbClr val="0000FF"/>
                </a:solidFill>
                <a:effectLst>
                  <a:outerShdw blurRad="38100" dist="38100" dir="2700000" algn="tl">
                    <a:srgbClr val="000000">
                      <a:alpha val="43137"/>
                    </a:srgbClr>
                  </a:outerShdw>
                </a:effectLst>
              </a:rPr>
              <a:t>books</a:t>
            </a:r>
            <a:r>
              <a:rPr lang="sv-SE" sz="4000" b="1" dirty="0">
                <a:solidFill>
                  <a:srgbClr val="0000FF"/>
                </a:solidFill>
                <a:effectLst>
                  <a:outerShdw blurRad="38100" dist="38100" dir="2700000" algn="tl">
                    <a:srgbClr val="000000">
                      <a:alpha val="43137"/>
                    </a:srgbClr>
                  </a:outerShdw>
                </a:effectLst>
              </a:rPr>
              <a:t> </a:t>
            </a:r>
            <a:r>
              <a:rPr lang="sv-SE" sz="4000" b="1" dirty="0" err="1">
                <a:solidFill>
                  <a:srgbClr val="0000FF"/>
                </a:solidFill>
                <a:effectLst>
                  <a:outerShdw blurRad="38100" dist="38100" dir="2700000" algn="tl">
                    <a:srgbClr val="000000">
                      <a:alpha val="43137"/>
                    </a:srgbClr>
                  </a:outerShdw>
                </a:effectLst>
              </a:rPr>
              <a:t>that</a:t>
            </a:r>
            <a:r>
              <a:rPr lang="sv-SE" sz="4000" b="1" dirty="0">
                <a:solidFill>
                  <a:srgbClr val="0000FF"/>
                </a:solidFill>
                <a:effectLst>
                  <a:outerShdw blurRad="38100" dist="38100" dir="2700000" algn="tl">
                    <a:srgbClr val="000000">
                      <a:alpha val="43137"/>
                    </a:srgbClr>
                  </a:outerShdw>
                </a:effectLst>
              </a:rPr>
              <a:t> </a:t>
            </a:r>
            <a:r>
              <a:rPr lang="sv-SE" sz="4000" b="1" dirty="0" err="1">
                <a:solidFill>
                  <a:srgbClr val="0000FF"/>
                </a:solidFill>
                <a:effectLst>
                  <a:outerShdw blurRad="38100" dist="38100" dir="2700000" algn="tl">
                    <a:srgbClr val="000000">
                      <a:alpha val="43137"/>
                    </a:srgbClr>
                  </a:outerShdw>
                </a:effectLst>
              </a:rPr>
              <a:t>screwed</a:t>
            </a:r>
            <a:r>
              <a:rPr lang="sv-SE" sz="4000" b="1" dirty="0">
                <a:solidFill>
                  <a:srgbClr val="0000FF"/>
                </a:solidFill>
                <a:effectLst>
                  <a:outerShdw blurRad="38100" dist="38100" dir="2700000" algn="tl">
                    <a:srgbClr val="000000">
                      <a:alpha val="43137"/>
                    </a:srgbClr>
                  </a:outerShdw>
                </a:effectLst>
              </a:rPr>
              <a:t> </a:t>
            </a:r>
            <a:r>
              <a:rPr lang="sv-SE" sz="4000" b="1" dirty="0" err="1">
                <a:solidFill>
                  <a:srgbClr val="0000FF"/>
                </a:solidFill>
                <a:effectLst>
                  <a:outerShdw blurRad="38100" dist="38100" dir="2700000" algn="tl">
                    <a:srgbClr val="000000">
                      <a:alpha val="43137"/>
                    </a:srgbClr>
                  </a:outerShdw>
                </a:effectLst>
              </a:rPr>
              <a:t>up</a:t>
            </a:r>
            <a:r>
              <a:rPr lang="sv-SE" sz="4000" b="1" dirty="0">
                <a:solidFill>
                  <a:srgbClr val="0000FF"/>
                </a:solidFill>
                <a:effectLst>
                  <a:outerShdw blurRad="38100" dist="38100" dir="2700000" algn="tl">
                    <a:srgbClr val="000000">
                      <a:alpha val="43137"/>
                    </a:srgbClr>
                  </a:outerShdw>
                </a:effectLst>
              </a:rPr>
              <a:t> the </a:t>
            </a:r>
            <a:r>
              <a:rPr lang="sv-SE" sz="4000" b="1" dirty="0" err="1">
                <a:solidFill>
                  <a:srgbClr val="0000FF"/>
                </a:solidFill>
                <a:effectLst>
                  <a:outerShdw blurRad="38100" dist="38100" dir="2700000" algn="tl">
                    <a:srgbClr val="000000">
                      <a:alpha val="43137"/>
                    </a:srgbClr>
                  </a:outerShdw>
                </a:effectLst>
              </a:rPr>
              <a:t>world</a:t>
            </a:r>
            <a:endParaRPr lang="sv-SE" b="1" dirty="0">
              <a:solidFill>
                <a:srgbClr val="0000FF"/>
              </a:solidFill>
              <a:effectLst>
                <a:outerShdw blurRad="38100" dist="38100" dir="2700000" algn="tl">
                  <a:srgbClr val="000000">
                    <a:alpha val="43137"/>
                  </a:srgbClr>
                </a:outerShdw>
              </a:effectLst>
            </a:endParaRPr>
          </a:p>
        </p:txBody>
      </p:sp>
      <p:sp>
        <p:nvSpPr>
          <p:cNvPr id="3" name="Platshållare för innehåll 2"/>
          <p:cNvSpPr>
            <a:spLocks noGrp="1"/>
          </p:cNvSpPr>
          <p:nvPr>
            <p:ph idx="1"/>
          </p:nvPr>
        </p:nvSpPr>
        <p:spPr>
          <a:xfrm>
            <a:off x="457200" y="1600200"/>
            <a:ext cx="8363272" cy="4853136"/>
          </a:xfrm>
        </p:spPr>
        <p:txBody>
          <a:bodyPr>
            <a:noAutofit/>
          </a:bodyPr>
          <a:lstStyle/>
          <a:p>
            <a:pPr marL="0" indent="0">
              <a:buNone/>
            </a:pPr>
            <a:r>
              <a:rPr lang="en-US" sz="1600" dirty="0"/>
              <a:t>—Why Machiavelli's </a:t>
            </a:r>
            <a:r>
              <a:rPr lang="en-US" sz="1600" i="1" dirty="0"/>
              <a:t>The Prince</a:t>
            </a:r>
            <a:r>
              <a:rPr lang="en-US" sz="1600" dirty="0"/>
              <a:t> was the inspiration for a long list of tyrannies (Stalin had it on his nightstand)</a:t>
            </a:r>
            <a:br>
              <a:rPr lang="en-US" sz="1600" dirty="0"/>
            </a:br>
            <a:r>
              <a:rPr lang="en-US" sz="1600" dirty="0"/>
              <a:t>—How Descartes's </a:t>
            </a:r>
            <a:r>
              <a:rPr lang="en-US" sz="1600" i="1" dirty="0"/>
              <a:t>Discourse on Method</a:t>
            </a:r>
            <a:r>
              <a:rPr lang="en-US" sz="1600" dirty="0"/>
              <a:t> "proved" God's existence only by making Him a creation of our own ego</a:t>
            </a:r>
            <a:br>
              <a:rPr lang="en-US" sz="1600" dirty="0"/>
            </a:br>
            <a:r>
              <a:rPr lang="en-US" sz="1600" dirty="0"/>
              <a:t>—How Hobbes's </a:t>
            </a:r>
            <a:r>
              <a:rPr lang="en-US" sz="1600" i="1" dirty="0"/>
              <a:t>Leviathan</a:t>
            </a:r>
            <a:r>
              <a:rPr lang="en-US" sz="1600" dirty="0"/>
              <a:t> led to the belief that we have a "right" to whatever we want</a:t>
            </a:r>
            <a:br>
              <a:rPr lang="en-US" sz="1600" dirty="0"/>
            </a:br>
            <a:r>
              <a:rPr lang="en-US" sz="1600" dirty="0"/>
              <a:t>—Why Marx and Engels's </a:t>
            </a:r>
            <a:r>
              <a:rPr lang="en-US" sz="1600" i="1" dirty="0"/>
              <a:t>Communist Manifesto</a:t>
            </a:r>
            <a:r>
              <a:rPr lang="en-US" sz="1600" dirty="0"/>
              <a:t> could win the award for the most malicious book ever written</a:t>
            </a:r>
            <a:br>
              <a:rPr lang="en-US" sz="1600" dirty="0"/>
            </a:br>
            <a:r>
              <a:rPr lang="en-US" sz="1600" dirty="0"/>
              <a:t>—How Darwin's </a:t>
            </a:r>
            <a:r>
              <a:rPr lang="en-US" sz="1600" i="1" dirty="0"/>
              <a:t>Descent of Man</a:t>
            </a:r>
            <a:r>
              <a:rPr lang="en-US" sz="1600" dirty="0"/>
              <a:t> proves he intended "survival of the fittest" to be applied to human society</a:t>
            </a:r>
            <a:br>
              <a:rPr lang="en-US" sz="1600" dirty="0"/>
            </a:br>
            <a:r>
              <a:rPr lang="en-US" sz="1600" dirty="0"/>
              <a:t>—How Nietzsche's </a:t>
            </a:r>
            <a:r>
              <a:rPr lang="en-US" sz="1600" i="1" dirty="0"/>
              <a:t>Beyond Good and Evil</a:t>
            </a:r>
            <a:r>
              <a:rPr lang="en-US" sz="1600" dirty="0"/>
              <a:t> issued the call for a world ruled solely by the "will to power"</a:t>
            </a:r>
            <a:br>
              <a:rPr lang="en-US" sz="1600" dirty="0"/>
            </a:br>
            <a:r>
              <a:rPr lang="en-US" sz="1600" dirty="0"/>
              <a:t>—How Hitler's </a:t>
            </a:r>
            <a:r>
              <a:rPr lang="en-US" sz="1600" i="1" dirty="0"/>
              <a:t>Mein </a:t>
            </a:r>
            <a:r>
              <a:rPr lang="en-US" sz="1600" i="1" dirty="0" err="1"/>
              <a:t>Kampf</a:t>
            </a:r>
            <a:r>
              <a:rPr lang="en-US" sz="1600" dirty="0"/>
              <a:t> was a kind of "spiritualized Darwinism" that accounts for his genocidal anti-Semitism</a:t>
            </a:r>
            <a:br>
              <a:rPr lang="en-US" sz="1600" dirty="0"/>
            </a:br>
            <a:r>
              <a:rPr lang="en-US" sz="1600" dirty="0"/>
              <a:t>—How the pansexual paradise described in Margaret Mead's </a:t>
            </a:r>
            <a:r>
              <a:rPr lang="en-US" sz="1600" i="1" dirty="0"/>
              <a:t>Coming of Age in Samoa</a:t>
            </a:r>
            <a:r>
              <a:rPr lang="en-US" sz="1600" dirty="0"/>
              <a:t> turned out to be a creation of her own sexual confusions and aspirations</a:t>
            </a:r>
            <a:br>
              <a:rPr lang="en-US" sz="1600" dirty="0"/>
            </a:br>
            <a:r>
              <a:rPr lang="en-US" sz="1600" dirty="0"/>
              <a:t>—Why Alfred Kinsey's </a:t>
            </a:r>
            <a:r>
              <a:rPr lang="en-US" sz="1600" i="1" dirty="0"/>
              <a:t>Sexual Behavior in the Human </a:t>
            </a:r>
            <a:r>
              <a:rPr lang="en-US" sz="1600" i="1" dirty="0" err="1"/>
              <a:t>Male</a:t>
            </a:r>
            <a:r>
              <a:rPr lang="en-US" sz="1600" dirty="0" err="1"/>
              <a:t>was</a:t>
            </a:r>
            <a:r>
              <a:rPr lang="en-US" sz="1600" dirty="0"/>
              <a:t> simply autobiography masquerading as science</a:t>
            </a:r>
            <a:br>
              <a:rPr lang="en-US" sz="1600" dirty="0"/>
            </a:br>
            <a:r>
              <a:rPr lang="en-US" sz="1600" dirty="0"/>
              <a:t>Witty, shocking, and instructive, </a:t>
            </a:r>
            <a:r>
              <a:rPr lang="en-US" sz="1600" i="1" dirty="0"/>
              <a:t>10 Books That Screwed Up the World</a:t>
            </a:r>
            <a:r>
              <a:rPr lang="en-US" sz="1600" dirty="0"/>
              <a:t> offers a quick education on the worst ideas in human history—and how we can avoid them in the future.</a:t>
            </a:r>
            <a:endParaRPr lang="sv-SE" sz="1600" dirty="0"/>
          </a:p>
        </p:txBody>
      </p:sp>
    </p:spTree>
    <p:extLst>
      <p:ext uri="{BB962C8B-B14F-4D97-AF65-F5344CB8AC3E}">
        <p14:creationId xmlns:p14="http://schemas.microsoft.com/office/powerpoint/2010/main" val="15227638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24154" y="116632"/>
            <a:ext cx="8262646" cy="1301006"/>
          </a:xfrm>
        </p:spPr>
        <p:txBody>
          <a:bodyPr>
            <a:normAutofit fontScale="90000"/>
          </a:bodyPr>
          <a:lstStyle/>
          <a:p>
            <a:r>
              <a:rPr lang="en-US" b="1" dirty="0">
                <a:solidFill>
                  <a:srgbClr val="0000FF"/>
                </a:solidFill>
                <a:effectLst>
                  <a:outerShdw blurRad="38100" dist="38100" dir="2700000" algn="tl">
                    <a:srgbClr val="000000">
                      <a:alpha val="43137"/>
                    </a:srgbClr>
                  </a:outerShdw>
                </a:effectLst>
              </a:rPr>
              <a:t>Worshipping the State: How Liberalism Became Our State Religion</a:t>
            </a:r>
            <a:br>
              <a:rPr lang="en-US" b="1" dirty="0">
                <a:solidFill>
                  <a:srgbClr val="0000FF"/>
                </a:solidFill>
                <a:effectLst>
                  <a:outerShdw blurRad="38100" dist="38100" dir="2700000" algn="tl">
                    <a:srgbClr val="000000">
                      <a:alpha val="43137"/>
                    </a:srgbClr>
                  </a:outerShdw>
                </a:effectLst>
              </a:rPr>
            </a:br>
            <a:r>
              <a:rPr lang="en-US" sz="2200" b="1" dirty="0">
                <a:solidFill>
                  <a:srgbClr val="0000FF"/>
                </a:solidFill>
                <a:effectLst>
                  <a:outerShdw blurRad="38100" dist="38100" dir="2700000" algn="tl">
                    <a:srgbClr val="000000">
                      <a:alpha val="43137"/>
                    </a:srgbClr>
                  </a:outerShdw>
                </a:effectLst>
              </a:rPr>
              <a:t>(</a:t>
            </a:r>
            <a:r>
              <a:rPr lang="sv-SE" sz="2200" b="1" dirty="0">
                <a:solidFill>
                  <a:srgbClr val="0000FF"/>
                </a:solidFill>
                <a:effectLst>
                  <a:outerShdw blurRad="38100" dist="38100" dir="2700000" algn="tl">
                    <a:srgbClr val="000000">
                      <a:alpha val="43137"/>
                    </a:srgbClr>
                  </a:outerShdw>
                </a:effectLst>
              </a:rPr>
              <a:t>by Dr. </a:t>
            </a:r>
            <a:r>
              <a:rPr lang="sv-SE" sz="2200" b="1" dirty="0">
                <a:solidFill>
                  <a:srgbClr val="0000FF"/>
                </a:solidFill>
                <a:effectLst>
                  <a:outerShdw blurRad="38100" dist="38100" dir="2700000" algn="tl">
                    <a:srgbClr val="000000">
                      <a:alpha val="43137"/>
                    </a:srgbClr>
                  </a:outerShdw>
                </a:effectLst>
                <a:hlinkClick r:id="rId2"/>
              </a:rPr>
              <a:t>Benjamin </a:t>
            </a:r>
            <a:r>
              <a:rPr lang="sv-SE" sz="2200" b="1" dirty="0" err="1">
                <a:solidFill>
                  <a:srgbClr val="0000FF"/>
                </a:solidFill>
                <a:effectLst>
                  <a:outerShdw blurRad="38100" dist="38100" dir="2700000" algn="tl">
                    <a:srgbClr val="000000">
                      <a:alpha val="43137"/>
                    </a:srgbClr>
                  </a:outerShdw>
                </a:effectLst>
                <a:hlinkClick r:id="rId2"/>
              </a:rPr>
              <a:t>Wiker</a:t>
            </a:r>
            <a:r>
              <a:rPr lang="en-US" sz="2200" b="1" dirty="0">
                <a:solidFill>
                  <a:srgbClr val="0000FF"/>
                </a:solidFill>
                <a:effectLst>
                  <a:outerShdw blurRad="38100" dist="38100" dir="2700000" algn="tl">
                    <a:srgbClr val="000000">
                      <a:alpha val="43137"/>
                    </a:srgbClr>
                  </a:outerShdw>
                </a:effectLst>
              </a:rPr>
              <a:t>)</a:t>
            </a:r>
            <a:endParaRPr lang="sv-SE" sz="2200" b="1" dirty="0">
              <a:solidFill>
                <a:srgbClr val="0000FF"/>
              </a:solidFill>
              <a:effectLst>
                <a:outerShdw blurRad="38100" dist="38100" dir="2700000" algn="tl">
                  <a:srgbClr val="000000">
                    <a:alpha val="43137"/>
                  </a:srgbClr>
                </a:outerShdw>
              </a:effectLst>
            </a:endParaRPr>
          </a:p>
        </p:txBody>
      </p:sp>
      <p:sp>
        <p:nvSpPr>
          <p:cNvPr id="3" name="Platshållare för innehåll 2"/>
          <p:cNvSpPr>
            <a:spLocks noGrp="1"/>
          </p:cNvSpPr>
          <p:nvPr>
            <p:ph idx="1"/>
          </p:nvPr>
        </p:nvSpPr>
        <p:spPr>
          <a:xfrm>
            <a:off x="424154" y="1659533"/>
            <a:ext cx="8496944" cy="4320480"/>
          </a:xfrm>
        </p:spPr>
        <p:txBody>
          <a:bodyPr>
            <a:normAutofit fontScale="70000" lnSpcReduction="20000"/>
          </a:bodyPr>
          <a:lstStyle/>
          <a:p>
            <a:r>
              <a:rPr lang="sv-SE" dirty="0" err="1"/>
              <a:t>Secular</a:t>
            </a:r>
            <a:r>
              <a:rPr lang="sv-SE" dirty="0"/>
              <a:t> materialism</a:t>
            </a:r>
          </a:p>
          <a:p>
            <a:r>
              <a:rPr lang="en-US" dirty="0" err="1"/>
              <a:t>Niccolò</a:t>
            </a:r>
            <a:r>
              <a:rPr lang="en-US" b="1" dirty="0"/>
              <a:t> </a:t>
            </a:r>
            <a:r>
              <a:rPr lang="en-US" dirty="0"/>
              <a:t>Machiavelli  “invented the absolute separation of church and state that is the hallmark of liberalism.”</a:t>
            </a:r>
          </a:p>
          <a:p>
            <a:r>
              <a:rPr lang="sv-SE" dirty="0"/>
              <a:t>Thomas Hobbes </a:t>
            </a:r>
            <a:r>
              <a:rPr lang="en-US" dirty="0"/>
              <a:t>“political problem was the existence of any notion of religion independent of the political power. . . . Christianity itself had to be reformed in a Machiavellian way so that it would support the state rather than continually challenging it.”</a:t>
            </a:r>
            <a:r>
              <a:rPr lang="sv-SE" dirty="0"/>
              <a:t> </a:t>
            </a:r>
          </a:p>
          <a:p>
            <a:r>
              <a:rPr lang="en-US" dirty="0"/>
              <a:t>Hobbes’ notion of “</a:t>
            </a:r>
            <a:r>
              <a:rPr lang="en-US" b="1" dirty="0"/>
              <a:t>moral relativism</a:t>
            </a:r>
            <a:r>
              <a:rPr lang="en-US" dirty="0"/>
              <a:t>, and of an entirely secular materialistic foundation for politics.” </a:t>
            </a:r>
          </a:p>
          <a:p>
            <a:pPr fontAlgn="base"/>
            <a:r>
              <a:rPr lang="en-US" dirty="0" err="1"/>
              <a:t>Wiker</a:t>
            </a:r>
            <a:r>
              <a:rPr lang="en-US" dirty="0"/>
              <a:t> rightly asserts that in the United States, “</a:t>
            </a:r>
            <a:r>
              <a:rPr lang="en-US" b="1" dirty="0"/>
              <a:t>secular liberalism</a:t>
            </a:r>
            <a:r>
              <a:rPr lang="en-US" dirty="0"/>
              <a:t> has definite moral beliefs, quite different from Christian morality, which liberals are </a:t>
            </a:r>
            <a:r>
              <a:rPr lang="en-US" dirty="0">
                <a:solidFill>
                  <a:srgbClr val="0000FF"/>
                </a:solidFill>
              </a:rPr>
              <a:t>trying to impose by governmental force: contraception, abortion, infanticide, sexual libertinism, easy divorce, the continual redefinition of marriage, euthanasia, and so on</a:t>
            </a:r>
            <a:r>
              <a:rPr lang="en-US" dirty="0"/>
              <a:t>.”</a:t>
            </a:r>
          </a:p>
          <a:p>
            <a:endParaRPr lang="en-US" dirty="0"/>
          </a:p>
          <a:p>
            <a:endParaRPr lang="en-US" dirty="0"/>
          </a:p>
          <a:p>
            <a:endParaRPr lang="en-US" dirty="0"/>
          </a:p>
          <a:p>
            <a:endParaRPr lang="sv-SE" dirty="0"/>
          </a:p>
          <a:p>
            <a:endParaRPr lang="sv-SE" dirty="0"/>
          </a:p>
        </p:txBody>
      </p:sp>
      <p:sp>
        <p:nvSpPr>
          <p:cNvPr id="4" name="Platshållare för innehåll 2"/>
          <p:cNvSpPr txBox="1">
            <a:spLocks/>
          </p:cNvSpPr>
          <p:nvPr/>
        </p:nvSpPr>
        <p:spPr>
          <a:xfrm>
            <a:off x="683568" y="5986738"/>
            <a:ext cx="7604229" cy="4013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sv-SE" sz="1800" dirty="0"/>
              <a:t>Källa: </a:t>
            </a:r>
            <a:r>
              <a:rPr lang="sv-SE" sz="1800" dirty="0">
                <a:hlinkClick r:id="rId3"/>
              </a:rPr>
              <a:t>https://www.thecatholicthing.org/2013/05/01/worshipping-the-state/</a:t>
            </a:r>
            <a:endParaRPr lang="sv-SE" sz="1800" dirty="0"/>
          </a:p>
          <a:p>
            <a:endParaRPr lang="sv-SE" sz="2000" dirty="0"/>
          </a:p>
        </p:txBody>
      </p:sp>
    </p:spTree>
    <p:extLst>
      <p:ext uri="{BB962C8B-B14F-4D97-AF65-F5344CB8AC3E}">
        <p14:creationId xmlns:p14="http://schemas.microsoft.com/office/powerpoint/2010/main" val="625105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5400" b="1" dirty="0">
                <a:solidFill>
                  <a:srgbClr val="0000FF"/>
                </a:solidFill>
                <a:effectLst>
                  <a:outerShdw blurRad="38100" dist="38100" dir="2700000" algn="tl">
                    <a:srgbClr val="000000">
                      <a:alpha val="43137"/>
                    </a:srgbClr>
                  </a:outerShdw>
                </a:effectLst>
              </a:rPr>
              <a:t>INTELLIGENT DESIGN</a:t>
            </a:r>
          </a:p>
        </p:txBody>
      </p:sp>
      <p:sp>
        <p:nvSpPr>
          <p:cNvPr id="3" name="Platshållare för innehåll 2"/>
          <p:cNvSpPr>
            <a:spLocks noGrp="1"/>
          </p:cNvSpPr>
          <p:nvPr>
            <p:ph idx="1"/>
          </p:nvPr>
        </p:nvSpPr>
        <p:spPr/>
        <p:txBody>
          <a:bodyPr/>
          <a:lstStyle/>
          <a:p>
            <a:r>
              <a:rPr lang="sv-SE" dirty="0">
                <a:hlinkClick r:id="rId2"/>
              </a:rPr>
              <a:t>Är Intelligent Design en vetenskaplig teori?</a:t>
            </a:r>
            <a:endParaRPr lang="sv-SE" dirty="0"/>
          </a:p>
          <a:p>
            <a:r>
              <a:rPr lang="sv-SE" dirty="0">
                <a:hlinkClick r:id="rId3"/>
              </a:rPr>
              <a:t>Vetenskap och intelligent design (ID)</a:t>
            </a:r>
            <a:endParaRPr lang="sv-SE" dirty="0"/>
          </a:p>
          <a:p>
            <a:r>
              <a:rPr lang="sv-SE" dirty="0">
                <a:hlinkClick r:id="rId4"/>
              </a:rPr>
              <a:t>Definition </a:t>
            </a:r>
            <a:r>
              <a:rPr lang="sv-SE" dirty="0" err="1">
                <a:hlinkClick r:id="rId4"/>
              </a:rPr>
              <a:t>of</a:t>
            </a:r>
            <a:r>
              <a:rPr lang="sv-SE" dirty="0">
                <a:hlinkClick r:id="rId4"/>
              </a:rPr>
              <a:t> Intelligent Design</a:t>
            </a:r>
            <a:endParaRPr lang="sv-SE" dirty="0"/>
          </a:p>
          <a:p>
            <a:r>
              <a:rPr lang="sv-SE" dirty="0">
                <a:hlinkClick r:id="rId5"/>
              </a:rPr>
              <a:t>Intelligent design är en vetenskap</a:t>
            </a:r>
            <a:endParaRPr lang="sv-SE" dirty="0"/>
          </a:p>
          <a:p>
            <a:r>
              <a:rPr lang="sv-SE" dirty="0">
                <a:hlinkClick r:id="rId6"/>
              </a:rPr>
              <a:t>Intelligent design — vad är det?</a:t>
            </a:r>
            <a:endParaRPr lang="sv-SE" dirty="0"/>
          </a:p>
          <a:p>
            <a:endParaRPr lang="sv-SE" dirty="0"/>
          </a:p>
          <a:p>
            <a:endParaRPr lang="sv-SE" dirty="0"/>
          </a:p>
          <a:p>
            <a:endParaRPr lang="sv-SE" dirty="0"/>
          </a:p>
          <a:p>
            <a:endParaRPr lang="sv-SE" dirty="0"/>
          </a:p>
        </p:txBody>
      </p:sp>
    </p:spTree>
    <p:extLst>
      <p:ext uri="{BB962C8B-B14F-4D97-AF65-F5344CB8AC3E}">
        <p14:creationId xmlns:p14="http://schemas.microsoft.com/office/powerpoint/2010/main" val="39906175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260648"/>
            <a:ext cx="8363272" cy="1156990"/>
          </a:xfrm>
        </p:spPr>
        <p:txBody>
          <a:bodyPr>
            <a:normAutofit/>
          </a:bodyPr>
          <a:lstStyle/>
          <a:p>
            <a:r>
              <a:rPr lang="sv-SE" b="1" dirty="0">
                <a:solidFill>
                  <a:srgbClr val="0000FF"/>
                </a:solidFill>
                <a:effectLst>
                  <a:outerShdw blurRad="38100" dist="38100" dir="2700000" algn="tl">
                    <a:srgbClr val="000000">
                      <a:alpha val="43137"/>
                    </a:srgbClr>
                  </a:outerShdw>
                </a:effectLst>
              </a:rPr>
              <a:t>Examples </a:t>
            </a:r>
            <a:r>
              <a:rPr lang="sv-SE" b="1" dirty="0" err="1">
                <a:solidFill>
                  <a:srgbClr val="0000FF"/>
                </a:solidFill>
                <a:effectLst>
                  <a:outerShdw blurRad="38100" dist="38100" dir="2700000" algn="tl">
                    <a:srgbClr val="000000">
                      <a:alpha val="43137"/>
                    </a:srgbClr>
                  </a:outerShdw>
                </a:effectLst>
              </a:rPr>
              <a:t>of</a:t>
            </a:r>
            <a:r>
              <a:rPr lang="sv-SE" b="1" dirty="0">
                <a:solidFill>
                  <a:srgbClr val="0000FF"/>
                </a:solidFill>
                <a:effectLst>
                  <a:outerShdw blurRad="38100" dist="38100" dir="2700000" algn="tl">
                    <a:srgbClr val="000000">
                      <a:alpha val="43137"/>
                    </a:srgbClr>
                  </a:outerShdw>
                </a:effectLst>
              </a:rPr>
              <a:t> </a:t>
            </a:r>
            <a:r>
              <a:rPr lang="sv-SE" b="1" dirty="0" err="1">
                <a:solidFill>
                  <a:srgbClr val="0000FF"/>
                </a:solidFill>
                <a:effectLst>
                  <a:outerShdw blurRad="38100" dist="38100" dir="2700000" algn="tl">
                    <a:srgbClr val="000000">
                      <a:alpha val="43137"/>
                    </a:srgbClr>
                  </a:outerShdw>
                </a:effectLst>
              </a:rPr>
              <a:t>discrimination</a:t>
            </a:r>
            <a:r>
              <a:rPr lang="sv-SE" b="1" dirty="0">
                <a:solidFill>
                  <a:srgbClr val="0000FF"/>
                </a:solidFill>
                <a:effectLst>
                  <a:outerShdw blurRad="38100" dist="38100" dir="2700000" algn="tl">
                    <a:srgbClr val="000000">
                      <a:alpha val="43137"/>
                    </a:srgbClr>
                  </a:outerShdw>
                </a:effectLst>
              </a:rPr>
              <a:t> </a:t>
            </a:r>
            <a:r>
              <a:rPr lang="sv-SE" b="1" dirty="0" err="1">
                <a:solidFill>
                  <a:srgbClr val="0000FF"/>
                </a:solidFill>
                <a:effectLst>
                  <a:outerShdw blurRad="38100" dist="38100" dir="2700000" algn="tl">
                    <a:srgbClr val="000000">
                      <a:alpha val="43137"/>
                    </a:srgbClr>
                  </a:outerShdw>
                </a:effectLst>
              </a:rPr>
              <a:t>of</a:t>
            </a:r>
            <a:r>
              <a:rPr lang="sv-SE" b="1" dirty="0">
                <a:solidFill>
                  <a:srgbClr val="0000FF"/>
                </a:solidFill>
                <a:effectLst>
                  <a:outerShdw blurRad="38100" dist="38100" dir="2700000" algn="tl">
                    <a:srgbClr val="000000">
                      <a:alpha val="43137"/>
                    </a:srgbClr>
                  </a:outerShdw>
                </a:effectLst>
              </a:rPr>
              <a:t> YEC</a:t>
            </a:r>
          </a:p>
        </p:txBody>
      </p:sp>
      <p:sp>
        <p:nvSpPr>
          <p:cNvPr id="3" name="Platshållare för innehåll 2"/>
          <p:cNvSpPr>
            <a:spLocks noGrp="1"/>
          </p:cNvSpPr>
          <p:nvPr>
            <p:ph idx="1"/>
          </p:nvPr>
        </p:nvSpPr>
        <p:spPr/>
        <p:txBody>
          <a:bodyPr/>
          <a:lstStyle/>
          <a:p>
            <a:r>
              <a:rPr lang="en-US" dirty="0">
                <a:hlinkClick r:id="rId2"/>
              </a:rPr>
              <a:t>A Young Earth Creationist Sued The Grand Canyon Over Religious Discrimination And Won</a:t>
            </a:r>
            <a:endParaRPr lang="en-US" dirty="0"/>
          </a:p>
          <a:p>
            <a:endParaRPr lang="sv-SE" dirty="0">
              <a:hlinkClick r:id="rId2"/>
            </a:endParaRPr>
          </a:p>
          <a:p>
            <a:endParaRPr lang="sv-SE" dirty="0"/>
          </a:p>
        </p:txBody>
      </p:sp>
    </p:spTree>
    <p:extLst>
      <p:ext uri="{BB962C8B-B14F-4D97-AF65-F5344CB8AC3E}">
        <p14:creationId xmlns:p14="http://schemas.microsoft.com/office/powerpoint/2010/main" val="1196657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5400" b="1" dirty="0" err="1"/>
              <a:t>What</a:t>
            </a:r>
            <a:r>
              <a:rPr lang="sv-SE" sz="5400" b="1" dirty="0"/>
              <a:t> do </a:t>
            </a:r>
            <a:r>
              <a:rPr lang="sv-SE" sz="5400" b="1" dirty="0" err="1"/>
              <a:t>we</a:t>
            </a:r>
            <a:r>
              <a:rPr lang="sv-SE" sz="5400" b="1" dirty="0"/>
              <a:t> </a:t>
            </a:r>
            <a:r>
              <a:rPr lang="sv-SE" sz="5400" b="1" dirty="0" err="1"/>
              <a:t>mean</a:t>
            </a:r>
            <a:r>
              <a:rPr lang="sv-SE" sz="5400" b="1" dirty="0"/>
              <a:t> by evolution?</a:t>
            </a:r>
          </a:p>
        </p:txBody>
      </p:sp>
      <p:sp>
        <p:nvSpPr>
          <p:cNvPr id="3" name="Platshållare för innehåll 2"/>
          <p:cNvSpPr>
            <a:spLocks noGrp="1"/>
          </p:cNvSpPr>
          <p:nvPr>
            <p:ph idx="1"/>
          </p:nvPr>
        </p:nvSpPr>
        <p:spPr>
          <a:xfrm>
            <a:off x="409575" y="1422400"/>
            <a:ext cx="8418699" cy="5118201"/>
          </a:xfrm>
        </p:spPr>
        <p:txBody>
          <a:bodyPr vert="horz" lIns="91440" tIns="45720" rIns="91440" bIns="45720" rtlCol="0" anchor="t">
            <a:normAutofit fontScale="92500" lnSpcReduction="10000"/>
          </a:bodyPr>
          <a:lstStyle/>
          <a:p>
            <a:r>
              <a:rPr lang="sv-SE" b="1" i="1" dirty="0"/>
              <a:t>Cosmic evolution</a:t>
            </a:r>
            <a:r>
              <a:rPr lang="sv-SE" i="1" dirty="0"/>
              <a:t>: the </a:t>
            </a:r>
            <a:r>
              <a:rPr lang="sv-SE" i="1" dirty="0" err="1"/>
              <a:t>origin</a:t>
            </a:r>
            <a:r>
              <a:rPr lang="sv-SE" i="1" dirty="0"/>
              <a:t> </a:t>
            </a:r>
            <a:r>
              <a:rPr lang="sv-SE" i="1" dirty="0" err="1"/>
              <a:t>of</a:t>
            </a:r>
            <a:r>
              <a:rPr lang="sv-SE" i="1" dirty="0"/>
              <a:t> </a:t>
            </a:r>
            <a:r>
              <a:rPr lang="sv-SE" i="1" dirty="0" err="1"/>
              <a:t>time</a:t>
            </a:r>
            <a:r>
              <a:rPr lang="sv-SE" i="1" dirty="0"/>
              <a:t>, space, and </a:t>
            </a:r>
            <a:r>
              <a:rPr lang="sv-SE" i="1" dirty="0" err="1"/>
              <a:t>matter</a:t>
            </a:r>
            <a:r>
              <a:rPr lang="sv-SE" i="1" dirty="0"/>
              <a:t> from </a:t>
            </a:r>
            <a:r>
              <a:rPr lang="sv-SE" i="1" dirty="0" err="1"/>
              <a:t>nothing</a:t>
            </a:r>
            <a:r>
              <a:rPr lang="sv-SE" i="1" dirty="0"/>
              <a:t> in the “</a:t>
            </a:r>
            <a:r>
              <a:rPr lang="sv-SE" i="1" dirty="0" err="1"/>
              <a:t>big</a:t>
            </a:r>
            <a:r>
              <a:rPr lang="sv-SE" i="1" dirty="0"/>
              <a:t> bang”</a:t>
            </a:r>
            <a:endParaRPr lang="sv-SE" dirty="0"/>
          </a:p>
          <a:p>
            <a:r>
              <a:rPr lang="sv-SE" b="1" i="1" dirty="0" err="1"/>
              <a:t>Chemical</a:t>
            </a:r>
            <a:r>
              <a:rPr lang="sv-SE" b="1" i="1" dirty="0"/>
              <a:t> evolution:</a:t>
            </a:r>
            <a:r>
              <a:rPr lang="sv-SE" i="1" dirty="0"/>
              <a:t> all elements “</a:t>
            </a:r>
            <a:r>
              <a:rPr lang="sv-SE" i="1" dirty="0" err="1"/>
              <a:t>evolved</a:t>
            </a:r>
            <a:r>
              <a:rPr lang="sv-SE" i="1" dirty="0"/>
              <a:t>” from hydrogen</a:t>
            </a:r>
            <a:endParaRPr lang="sv-SE" dirty="0"/>
          </a:p>
          <a:p>
            <a:r>
              <a:rPr lang="sv-SE" b="1" i="1" dirty="0"/>
              <a:t>Stellar evolution</a:t>
            </a:r>
            <a:r>
              <a:rPr lang="sv-SE" i="1" dirty="0"/>
              <a:t>: stars and planets </a:t>
            </a:r>
            <a:r>
              <a:rPr lang="sv-SE" i="1" dirty="0" err="1"/>
              <a:t>formed</a:t>
            </a:r>
            <a:r>
              <a:rPr lang="sv-SE" i="1" dirty="0"/>
              <a:t> from gas </a:t>
            </a:r>
            <a:r>
              <a:rPr lang="sv-SE" i="1" dirty="0" err="1"/>
              <a:t>clouds</a:t>
            </a:r>
            <a:endParaRPr lang="sv-SE" dirty="0" err="1"/>
          </a:p>
          <a:p>
            <a:r>
              <a:rPr lang="sv-SE" b="1" i="1" dirty="0" err="1"/>
              <a:t>Organic</a:t>
            </a:r>
            <a:r>
              <a:rPr lang="sv-SE" b="1" i="1" dirty="0"/>
              <a:t> evolution</a:t>
            </a:r>
            <a:r>
              <a:rPr lang="sv-SE" i="1" dirty="0"/>
              <a:t>: </a:t>
            </a:r>
            <a:r>
              <a:rPr lang="sv-SE" i="1" dirty="0" err="1"/>
              <a:t>life</a:t>
            </a:r>
            <a:r>
              <a:rPr lang="sv-SE" i="1" dirty="0"/>
              <a:t> </a:t>
            </a:r>
            <a:r>
              <a:rPr lang="sv-SE" i="1" dirty="0" err="1"/>
              <a:t>begins</a:t>
            </a:r>
            <a:r>
              <a:rPr lang="sv-SE" i="1" dirty="0"/>
              <a:t> from </a:t>
            </a:r>
            <a:r>
              <a:rPr lang="sv-SE" i="1" dirty="0" err="1"/>
              <a:t>inanimate</a:t>
            </a:r>
            <a:r>
              <a:rPr lang="sv-SE" i="1" dirty="0"/>
              <a:t> </a:t>
            </a:r>
            <a:r>
              <a:rPr lang="sv-SE" i="1" dirty="0" err="1"/>
              <a:t>matter</a:t>
            </a:r>
            <a:endParaRPr lang="sv-SE" dirty="0" err="1"/>
          </a:p>
          <a:p>
            <a:r>
              <a:rPr lang="sv-SE" b="1" i="1" dirty="0" err="1"/>
              <a:t>Macro</a:t>
            </a:r>
            <a:r>
              <a:rPr lang="sv-SE" b="1" i="1" dirty="0"/>
              <a:t>-evolution</a:t>
            </a:r>
            <a:r>
              <a:rPr lang="sv-SE" i="1" dirty="0"/>
              <a:t>: animals and plants </a:t>
            </a:r>
            <a:r>
              <a:rPr lang="sv-SE" i="1" dirty="0" err="1"/>
              <a:t>change</a:t>
            </a:r>
            <a:r>
              <a:rPr lang="sv-SE" i="1" dirty="0"/>
              <a:t> from </a:t>
            </a:r>
            <a:r>
              <a:rPr lang="sv-SE" i="1" dirty="0" err="1"/>
              <a:t>one</a:t>
            </a:r>
            <a:r>
              <a:rPr lang="sv-SE" i="1" dirty="0"/>
              <a:t> </a:t>
            </a:r>
            <a:r>
              <a:rPr lang="sv-SE" i="1" dirty="0" err="1"/>
              <a:t>type</a:t>
            </a:r>
            <a:r>
              <a:rPr lang="sv-SE" i="1" dirty="0"/>
              <a:t> </a:t>
            </a:r>
            <a:r>
              <a:rPr lang="sv-SE" i="1" dirty="0" err="1"/>
              <a:t>into</a:t>
            </a:r>
            <a:r>
              <a:rPr lang="sv-SE" i="1" dirty="0"/>
              <a:t> </a:t>
            </a:r>
            <a:r>
              <a:rPr lang="sv-SE" i="1" dirty="0" err="1"/>
              <a:t>another</a:t>
            </a:r>
            <a:endParaRPr lang="sv-SE" dirty="0" err="1"/>
          </a:p>
          <a:p>
            <a:r>
              <a:rPr lang="sv-SE" b="1" i="1" dirty="0"/>
              <a:t>Micro-evolution:</a:t>
            </a:r>
            <a:r>
              <a:rPr lang="sv-SE" i="1" dirty="0"/>
              <a:t> variations form </a:t>
            </a:r>
            <a:r>
              <a:rPr lang="sv-SE" i="1" dirty="0" err="1"/>
              <a:t>within</a:t>
            </a:r>
            <a:r>
              <a:rPr lang="sv-SE" i="1" dirty="0"/>
              <a:t> the “kind”</a:t>
            </a:r>
            <a:endParaRPr lang="sv-SE"/>
          </a:p>
        </p:txBody>
      </p:sp>
    </p:spTree>
    <p:extLst>
      <p:ext uri="{BB962C8B-B14F-4D97-AF65-F5344CB8AC3E}">
        <p14:creationId xmlns:p14="http://schemas.microsoft.com/office/powerpoint/2010/main" val="31582115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9512" y="188640"/>
            <a:ext cx="8784976" cy="1296144"/>
          </a:xfrm>
        </p:spPr>
        <p:txBody>
          <a:bodyPr>
            <a:noAutofit/>
          </a:bodyPr>
          <a:lstStyle/>
          <a:p>
            <a:r>
              <a:rPr lang="sv-SE" sz="4800" b="1" dirty="0" err="1">
                <a:solidFill>
                  <a:srgbClr val="0000FF"/>
                </a:solidFill>
                <a:effectLst>
                  <a:outerShdw blurRad="38100" dist="38100" dir="2700000" algn="tl">
                    <a:srgbClr val="000000">
                      <a:alpha val="43137"/>
                    </a:srgbClr>
                  </a:outerShdw>
                </a:effectLst>
              </a:rPr>
              <a:t>Scientifc</a:t>
            </a:r>
            <a:r>
              <a:rPr lang="sv-SE" sz="4800" b="1" dirty="0">
                <a:solidFill>
                  <a:srgbClr val="0000FF"/>
                </a:solidFill>
                <a:effectLst>
                  <a:outerShdw blurRad="38100" dist="38100" dir="2700000" algn="tl">
                    <a:srgbClr val="000000">
                      <a:alpha val="43137"/>
                    </a:srgbClr>
                  </a:outerShdw>
                </a:effectLst>
              </a:rPr>
              <a:t> </a:t>
            </a:r>
            <a:r>
              <a:rPr lang="sv-SE" sz="4800" b="1" dirty="0" err="1">
                <a:solidFill>
                  <a:srgbClr val="0000FF"/>
                </a:solidFill>
                <a:effectLst>
                  <a:outerShdw blurRad="38100" dist="38100" dir="2700000" algn="tl">
                    <a:srgbClr val="000000">
                      <a:alpha val="43137"/>
                    </a:srgbClr>
                  </a:outerShdw>
                </a:effectLst>
              </a:rPr>
              <a:t>evidence</a:t>
            </a:r>
            <a:r>
              <a:rPr lang="sv-SE" sz="4800" b="1" dirty="0">
                <a:solidFill>
                  <a:srgbClr val="0000FF"/>
                </a:solidFill>
                <a:effectLst>
                  <a:outerShdw blurRad="38100" dist="38100" dir="2700000" algn="tl">
                    <a:srgbClr val="000000">
                      <a:alpha val="43137"/>
                    </a:srgbClr>
                  </a:outerShdw>
                </a:effectLst>
              </a:rPr>
              <a:t> </a:t>
            </a:r>
            <a:r>
              <a:rPr lang="sv-SE" sz="4800" b="1" dirty="0" err="1">
                <a:solidFill>
                  <a:srgbClr val="0000FF"/>
                </a:solidFill>
                <a:effectLst>
                  <a:outerShdw blurRad="38100" dist="38100" dir="2700000" algn="tl">
                    <a:srgbClr val="000000">
                      <a:alpha val="43137"/>
                    </a:srgbClr>
                  </a:outerShdw>
                </a:effectLst>
              </a:rPr>
              <a:t>against</a:t>
            </a:r>
            <a:r>
              <a:rPr lang="sv-SE" sz="4800" b="1" dirty="0">
                <a:solidFill>
                  <a:srgbClr val="0000FF"/>
                </a:solidFill>
                <a:effectLst>
                  <a:outerShdw blurRad="38100" dist="38100" dir="2700000" algn="tl">
                    <a:srgbClr val="000000">
                      <a:alpha val="43137"/>
                    </a:srgbClr>
                  </a:outerShdw>
                </a:effectLst>
              </a:rPr>
              <a:t> the evolution </a:t>
            </a:r>
            <a:r>
              <a:rPr lang="sv-SE" sz="4800" b="1" dirty="0" err="1">
                <a:solidFill>
                  <a:srgbClr val="0000FF"/>
                </a:solidFill>
                <a:effectLst>
                  <a:outerShdw blurRad="38100" dist="38100" dir="2700000" algn="tl">
                    <a:srgbClr val="000000">
                      <a:alpha val="43137"/>
                    </a:srgbClr>
                  </a:outerShdw>
                </a:effectLst>
              </a:rPr>
              <a:t>theory</a:t>
            </a:r>
            <a:endParaRPr lang="sv-SE" sz="4800" b="1" dirty="0">
              <a:solidFill>
                <a:srgbClr val="0000FF"/>
              </a:solidFill>
              <a:effectLst>
                <a:outerShdw blurRad="38100" dist="38100" dir="2700000" algn="tl">
                  <a:srgbClr val="000000">
                    <a:alpha val="43137"/>
                  </a:srgbClr>
                </a:outerShdw>
              </a:effectLst>
            </a:endParaRPr>
          </a:p>
        </p:txBody>
      </p:sp>
      <p:sp>
        <p:nvSpPr>
          <p:cNvPr id="3" name="Platshållare för innehåll 2"/>
          <p:cNvSpPr>
            <a:spLocks noGrp="1"/>
          </p:cNvSpPr>
          <p:nvPr>
            <p:ph idx="1"/>
          </p:nvPr>
        </p:nvSpPr>
        <p:spPr/>
        <p:txBody>
          <a:bodyPr/>
          <a:lstStyle/>
          <a:p>
            <a:r>
              <a:rPr lang="sv-SE" dirty="0">
                <a:hlinkClick r:id="rId2"/>
              </a:rPr>
              <a:t>http://www.darwinconspiracy.com/</a:t>
            </a:r>
            <a:endParaRPr lang="sv-SE" dirty="0"/>
          </a:p>
          <a:p>
            <a:endParaRPr lang="sv-SE" dirty="0"/>
          </a:p>
        </p:txBody>
      </p:sp>
    </p:spTree>
    <p:extLst>
      <p:ext uri="{BB962C8B-B14F-4D97-AF65-F5344CB8AC3E}">
        <p14:creationId xmlns:p14="http://schemas.microsoft.com/office/powerpoint/2010/main" val="7374918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6600" b="1" dirty="0" smtClean="0">
                <a:effectLst>
                  <a:outerShdw blurRad="38100" dist="38100" dir="2700000" algn="tl">
                    <a:srgbClr val="000000">
                      <a:alpha val="43137"/>
                    </a:srgbClr>
                  </a:outerShdw>
                </a:effectLst>
              </a:rPr>
              <a:t>Diskussionsfrågor</a:t>
            </a:r>
            <a:endParaRPr lang="sv-SE" sz="6600" b="1" dirty="0">
              <a:effectLst>
                <a:outerShdw blurRad="38100" dist="38100" dir="2700000" algn="tl">
                  <a:srgbClr val="000000">
                    <a:alpha val="43137"/>
                  </a:srgbClr>
                </a:outerShdw>
              </a:effectLst>
            </a:endParaRPr>
          </a:p>
        </p:txBody>
      </p:sp>
      <p:sp>
        <p:nvSpPr>
          <p:cNvPr id="3" name="Platshållare för innehåll 2"/>
          <p:cNvSpPr>
            <a:spLocks noGrp="1"/>
          </p:cNvSpPr>
          <p:nvPr>
            <p:ph idx="1"/>
          </p:nvPr>
        </p:nvSpPr>
        <p:spPr/>
        <p:txBody>
          <a:bodyPr>
            <a:normAutofit fontScale="77500" lnSpcReduction="20000"/>
          </a:bodyPr>
          <a:lstStyle/>
          <a:p>
            <a:pPr marL="514350" indent="-514350">
              <a:buFont typeface="+mj-lt"/>
              <a:buAutoNum type="arabicPeriod"/>
            </a:pPr>
            <a:r>
              <a:rPr lang="sv-SE" dirty="0" smtClean="0"/>
              <a:t>Varför får inte ”Intelligent Design”(ID) läras jämte/bredvid evolution i skolorna? Vad säger detta om neutraliteten inför olika sanningar?</a:t>
            </a:r>
          </a:p>
          <a:p>
            <a:pPr marL="514350" indent="-514350">
              <a:buFont typeface="+mj-lt"/>
              <a:buAutoNum type="arabicPeriod"/>
            </a:pPr>
            <a:r>
              <a:rPr lang="sv-SE" dirty="0" smtClean="0"/>
              <a:t>Vad säger det att man pratar om </a:t>
            </a:r>
            <a:r>
              <a:rPr lang="sv-SE" dirty="0" err="1" smtClean="0"/>
              <a:t>micro</a:t>
            </a:r>
            <a:r>
              <a:rPr lang="sv-SE" dirty="0" smtClean="0"/>
              <a:t> </a:t>
            </a:r>
            <a:r>
              <a:rPr lang="sv-SE" dirty="0" err="1" smtClean="0"/>
              <a:t>evoltion</a:t>
            </a:r>
            <a:r>
              <a:rPr lang="sv-SE" dirty="0" smtClean="0"/>
              <a:t> och sedan extrapolerar för att mena </a:t>
            </a:r>
            <a:r>
              <a:rPr lang="sv-SE" dirty="0" err="1" smtClean="0"/>
              <a:t>macro</a:t>
            </a:r>
            <a:r>
              <a:rPr lang="sv-SE" dirty="0"/>
              <a:t> </a:t>
            </a:r>
            <a:r>
              <a:rPr lang="sv-SE" dirty="0" smtClean="0"/>
              <a:t>evolution och allt ända till Big bang…framgår detta klart i skolan? Varför inte?</a:t>
            </a:r>
          </a:p>
          <a:p>
            <a:pPr marL="514350" indent="-514350">
              <a:buFont typeface="+mj-lt"/>
              <a:buAutoNum type="arabicPeriod"/>
            </a:pPr>
            <a:r>
              <a:rPr lang="sv-SE" dirty="0" smtClean="0"/>
              <a:t>Hur väl känner Du till frågorna kring evolution? Hur väl kan Du försvara det bibliska synsättet (skapelsen) inför en skeptisk audiens?</a:t>
            </a:r>
          </a:p>
          <a:p>
            <a:pPr marL="514350" indent="-514350">
              <a:buFont typeface="+mj-lt"/>
              <a:buAutoNum type="arabicPeriod"/>
            </a:pPr>
            <a:r>
              <a:rPr lang="sv-SE" dirty="0" smtClean="0"/>
              <a:t>Hur kan vi använda evolutionsdiskussioner för att vittna till människor?</a:t>
            </a:r>
          </a:p>
          <a:p>
            <a:pPr marL="514350" indent="-514350">
              <a:buFont typeface="+mj-lt"/>
              <a:buAutoNum type="arabicPeriod"/>
            </a:pPr>
            <a:r>
              <a:rPr lang="sv-SE" dirty="0" smtClean="0"/>
              <a:t>Har Du fångat något som hjälper Dig prata med människor om Gud i undervisningen? I så fall vad exakt?</a:t>
            </a:r>
          </a:p>
        </p:txBody>
      </p:sp>
    </p:spTree>
    <p:extLst>
      <p:ext uri="{BB962C8B-B14F-4D97-AF65-F5344CB8AC3E}">
        <p14:creationId xmlns:p14="http://schemas.microsoft.com/office/powerpoint/2010/main" val="552767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5400" b="1" dirty="0"/>
              <a:t>Vad lägger människor för innebörd i ordet "evolution"?</a:t>
            </a:r>
          </a:p>
        </p:txBody>
      </p:sp>
      <p:sp>
        <p:nvSpPr>
          <p:cNvPr id="3" name="Platshållare för innehåll 2"/>
          <p:cNvSpPr>
            <a:spLocks noGrp="1"/>
          </p:cNvSpPr>
          <p:nvPr>
            <p:ph idx="1"/>
          </p:nvPr>
        </p:nvSpPr>
        <p:spPr>
          <a:xfrm>
            <a:off x="409575" y="1561073"/>
            <a:ext cx="8418699" cy="5118201"/>
          </a:xfrm>
        </p:spPr>
        <p:txBody>
          <a:bodyPr vert="horz" lIns="91440" tIns="45720" rIns="91440" bIns="45720" rtlCol="0" anchor="t">
            <a:normAutofit fontScale="92500" lnSpcReduction="10000"/>
          </a:bodyPr>
          <a:lstStyle/>
          <a:p>
            <a:r>
              <a:rPr lang="sv-SE" b="1" i="1" dirty="0"/>
              <a:t>Kosmisk evolution</a:t>
            </a:r>
            <a:r>
              <a:rPr lang="sv-SE" i="1" dirty="0"/>
              <a:t>: hur tid, utrymme och materia kom till från ingenting i “</a:t>
            </a:r>
            <a:r>
              <a:rPr lang="sv-SE" i="1" dirty="0" err="1"/>
              <a:t>big</a:t>
            </a:r>
            <a:r>
              <a:rPr lang="sv-SE" i="1" dirty="0"/>
              <a:t> bang”</a:t>
            </a:r>
            <a:endParaRPr lang="sv-SE" dirty="0"/>
          </a:p>
          <a:p>
            <a:r>
              <a:rPr lang="sv-SE" b="1" i="1" dirty="0"/>
              <a:t>Kemisk evolution:</a:t>
            </a:r>
            <a:r>
              <a:rPr lang="sv-SE" i="1" dirty="0"/>
              <a:t> alla kemiska element “</a:t>
            </a:r>
            <a:r>
              <a:rPr lang="sv-SE" i="1" dirty="0" err="1"/>
              <a:t>evolverade</a:t>
            </a:r>
            <a:r>
              <a:rPr lang="sv-SE" i="1" dirty="0"/>
              <a:t>” från väte</a:t>
            </a:r>
            <a:endParaRPr lang="sv-SE" dirty="0"/>
          </a:p>
          <a:p>
            <a:r>
              <a:rPr lang="sv-SE" b="1" i="1" dirty="0"/>
              <a:t>Stjärnornas evolution</a:t>
            </a:r>
            <a:r>
              <a:rPr lang="sv-SE" i="1" dirty="0"/>
              <a:t>: hur stjärnornas  och planeters skall ha formats från gas moln</a:t>
            </a:r>
            <a:endParaRPr lang="sv-SE" dirty="0" err="1"/>
          </a:p>
          <a:p>
            <a:r>
              <a:rPr lang="sv-SE" b="1" i="1" dirty="0" err="1"/>
              <a:t>Organic</a:t>
            </a:r>
            <a:r>
              <a:rPr lang="sv-SE" b="1" i="1" dirty="0"/>
              <a:t> evolution</a:t>
            </a:r>
            <a:r>
              <a:rPr lang="sv-SE" i="1" dirty="0"/>
              <a:t>: livets uppkomst från icke liv materia</a:t>
            </a:r>
          </a:p>
          <a:p>
            <a:r>
              <a:rPr lang="sv-SE" b="1" i="1" dirty="0" err="1"/>
              <a:t>Macro</a:t>
            </a:r>
            <a:r>
              <a:rPr lang="sv-SE" b="1" i="1" dirty="0"/>
              <a:t>-evolution</a:t>
            </a:r>
            <a:r>
              <a:rPr lang="sv-SE" i="1" dirty="0"/>
              <a:t>: att ett djur förvandlas från ett djur till ett annat</a:t>
            </a:r>
            <a:endParaRPr lang="sv-SE" dirty="0" err="1"/>
          </a:p>
          <a:p>
            <a:r>
              <a:rPr lang="sv-SE" b="1" i="1" dirty="0"/>
              <a:t>Micro-evolution:</a:t>
            </a:r>
            <a:r>
              <a:rPr lang="sv-SE" i="1" dirty="0"/>
              <a:t> variationer inom samma "</a:t>
            </a:r>
            <a:r>
              <a:rPr lang="sv-SE" dirty="0"/>
              <a:t>slag"</a:t>
            </a:r>
          </a:p>
        </p:txBody>
      </p:sp>
    </p:spTree>
    <p:extLst>
      <p:ext uri="{BB962C8B-B14F-4D97-AF65-F5344CB8AC3E}">
        <p14:creationId xmlns:p14="http://schemas.microsoft.com/office/powerpoint/2010/main" val="1457842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t>Vetenskaplig bevis för skapelse</a:t>
            </a:r>
          </a:p>
        </p:txBody>
      </p:sp>
      <p:sp>
        <p:nvSpPr>
          <p:cNvPr id="3" name="Platshållare för innehåll 2"/>
          <p:cNvSpPr>
            <a:spLocks noGrp="1"/>
          </p:cNvSpPr>
          <p:nvPr>
            <p:ph idx="1"/>
          </p:nvPr>
        </p:nvSpPr>
        <p:spPr/>
        <p:txBody>
          <a:bodyPr vert="horz" lIns="91440" tIns="45720" rIns="91440" bIns="45720" rtlCol="0" anchor="t">
            <a:normAutofit/>
          </a:bodyPr>
          <a:lstStyle/>
          <a:p>
            <a:r>
              <a:rPr lang="sv-SE" dirty="0"/>
              <a:t>Informationsvetenskap (DNA)</a:t>
            </a:r>
          </a:p>
          <a:p>
            <a:pPr lvl="1"/>
            <a:r>
              <a:rPr lang="sv-SE" dirty="0"/>
              <a:t>Vetenskaplig definitionen för information: "a </a:t>
            </a:r>
            <a:r>
              <a:rPr lang="sv-SE" dirty="0" err="1"/>
              <a:t>coded</a:t>
            </a:r>
            <a:r>
              <a:rPr lang="sv-SE" dirty="0"/>
              <a:t> </a:t>
            </a:r>
            <a:r>
              <a:rPr lang="sv-SE" dirty="0" err="1"/>
              <a:t>message</a:t>
            </a:r>
            <a:r>
              <a:rPr lang="sv-SE" dirty="0"/>
              <a:t> </a:t>
            </a:r>
            <a:r>
              <a:rPr lang="sv-SE" dirty="0" err="1"/>
              <a:t>containing</a:t>
            </a:r>
            <a:r>
              <a:rPr lang="sv-SE" dirty="0"/>
              <a:t> an </a:t>
            </a:r>
            <a:r>
              <a:rPr lang="sv-SE" dirty="0" err="1"/>
              <a:t>expected</a:t>
            </a:r>
            <a:r>
              <a:rPr lang="sv-SE" dirty="0"/>
              <a:t> action and </a:t>
            </a:r>
            <a:r>
              <a:rPr lang="sv-SE" dirty="0" err="1"/>
              <a:t>intended</a:t>
            </a:r>
            <a:r>
              <a:rPr lang="sv-SE" dirty="0"/>
              <a:t> </a:t>
            </a:r>
            <a:r>
              <a:rPr lang="sv-SE" dirty="0" err="1"/>
              <a:t>purpose</a:t>
            </a:r>
            <a:r>
              <a:rPr lang="sv-SE" dirty="0"/>
              <a:t>" </a:t>
            </a:r>
            <a:r>
              <a:rPr lang="sv-SE" sz="1800" dirty="0"/>
              <a:t>(The Ultimate </a:t>
            </a:r>
            <a:r>
              <a:rPr lang="sv-SE" sz="1800" dirty="0" err="1"/>
              <a:t>proof</a:t>
            </a:r>
            <a:r>
              <a:rPr lang="sv-SE" sz="1800" dirty="0"/>
              <a:t> </a:t>
            </a:r>
            <a:r>
              <a:rPr lang="sv-SE" sz="1800" dirty="0" err="1"/>
              <a:t>of</a:t>
            </a:r>
            <a:r>
              <a:rPr lang="sv-SE" sz="1800" dirty="0"/>
              <a:t> God, s. 18, Dr. Jason </a:t>
            </a:r>
            <a:r>
              <a:rPr lang="sv-SE" sz="1800" dirty="0" err="1"/>
              <a:t>Lisle</a:t>
            </a:r>
            <a:r>
              <a:rPr lang="sv-SE" sz="1800" dirty="0"/>
              <a:t>)</a:t>
            </a:r>
          </a:p>
          <a:p>
            <a:pPr lvl="1"/>
            <a:r>
              <a:rPr lang="sv-SE" dirty="0"/>
              <a:t>DNA innehåller information: instruktionen för att bygga en organism. Två teser är applicerbara. </a:t>
            </a:r>
          </a:p>
          <a:p>
            <a:pPr marL="1371600" lvl="2" indent="-457200">
              <a:buAutoNum type="arabicPeriod"/>
            </a:pPr>
            <a:r>
              <a:rPr lang="sv-SE" dirty="0"/>
              <a:t>Information kan aldrig skapa sig själv. Materia kan aldrig skapa information! Mutationer ses aldrig lägga till information som aldrig har funnits!</a:t>
            </a:r>
          </a:p>
          <a:p>
            <a:pPr marL="1371600" lvl="2" indent="-457200">
              <a:buAutoNum type="arabicPeriod"/>
            </a:pPr>
            <a:r>
              <a:rPr lang="sv-SE" dirty="0"/>
              <a:t>Information leder till en "hjärna" (en sändare/person)</a:t>
            </a:r>
          </a:p>
          <a:p>
            <a:pPr marL="971550" lvl="1" indent="-457200"/>
            <a:endParaRPr lang="sv-SE" dirty="0"/>
          </a:p>
          <a:p>
            <a:endParaRPr lang="sv-SE" dirty="0"/>
          </a:p>
        </p:txBody>
      </p:sp>
    </p:spTree>
    <p:extLst>
      <p:ext uri="{BB962C8B-B14F-4D97-AF65-F5344CB8AC3E}">
        <p14:creationId xmlns:p14="http://schemas.microsoft.com/office/powerpoint/2010/main" val="3291513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Informationsvetenskap stödjer skapelsen INTE evolution</a:t>
            </a:r>
          </a:p>
        </p:txBody>
      </p:sp>
      <p:pic>
        <p:nvPicPr>
          <p:cNvPr id="4" name="Bildobjekt 4"/>
          <p:cNvPicPr>
            <a:picLocks noGrp="1" noChangeAspect="1"/>
          </p:cNvPicPr>
          <p:nvPr>
            <p:ph idx="1"/>
          </p:nvPr>
        </p:nvPicPr>
        <p:blipFill>
          <a:blip r:embed="rId2"/>
          <a:stretch>
            <a:fillRect/>
          </a:stretch>
        </p:blipFill>
        <p:spPr>
          <a:xfrm>
            <a:off x="1066800" y="1466850"/>
            <a:ext cx="6750080" cy="5117247"/>
          </a:xfrm>
          <a:prstGeom prst="rect">
            <a:avLst/>
          </a:prstGeom>
        </p:spPr>
      </p:pic>
    </p:spTree>
    <p:extLst>
      <p:ext uri="{BB962C8B-B14F-4D97-AF65-F5344CB8AC3E}">
        <p14:creationId xmlns:p14="http://schemas.microsoft.com/office/powerpoint/2010/main" val="1525531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vert="horz" lIns="91440" tIns="45720" rIns="91440" bIns="45720" rtlCol="0" anchor="t">
            <a:normAutofit/>
          </a:bodyPr>
          <a:lstStyle/>
          <a:p>
            <a:r>
              <a:rPr lang="sv-SE" b="1" dirty="0"/>
              <a:t>Universums ålder</a:t>
            </a:r>
          </a:p>
          <a:p>
            <a:pPr lvl="1"/>
            <a:r>
              <a:rPr lang="sv-SE" dirty="0"/>
              <a:t>Tidsindikatorer</a:t>
            </a:r>
            <a:endParaRPr dirty="0"/>
          </a:p>
          <a:p>
            <a:pPr lvl="2"/>
            <a:r>
              <a:rPr lang="sv-SE" dirty="0"/>
              <a:t>Förekomsten av C-14 i vår värld är bevis för att världen är mycket yngre än sekulära experter vill påstå det. Kol 14 metoden bekräftar en ung värld! (s. 21, Dr. Jason </a:t>
            </a:r>
            <a:r>
              <a:rPr lang="sv-SE" dirty="0" err="1"/>
              <a:t>Lisle</a:t>
            </a:r>
            <a:r>
              <a:rPr lang="sv-SE" dirty="0"/>
              <a:t>, </a:t>
            </a:r>
            <a:r>
              <a:rPr lang="sv-SE" i="1" dirty="0"/>
              <a:t>The Ultimate </a:t>
            </a:r>
            <a:r>
              <a:rPr lang="sv-SE" i="1" dirty="0" err="1"/>
              <a:t>Proof</a:t>
            </a:r>
            <a:r>
              <a:rPr lang="sv-SE" i="1" dirty="0"/>
              <a:t>...</a:t>
            </a:r>
            <a:r>
              <a:rPr lang="sv-SE" dirty="0"/>
              <a:t>)</a:t>
            </a:r>
          </a:p>
          <a:p>
            <a:pPr lvl="1"/>
            <a:r>
              <a:rPr lang="sv-SE" dirty="0"/>
              <a:t>Existensen av kometer är bevis för en ung universum. En typisk komet kan max vara i 100000 år. Det faktum att vi har kometer talar emot </a:t>
            </a:r>
          </a:p>
        </p:txBody>
      </p:sp>
      <p:sp>
        <p:nvSpPr>
          <p:cNvPr id="7" name="Rubrik 1"/>
          <p:cNvSpPr txBox="1">
            <a:spLocks/>
          </p:cNvSpPr>
          <p:nvPr/>
        </p:nvSpPr>
        <p:spPr>
          <a:xfrm>
            <a:off x="457200" y="304800"/>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b="1" dirty="0"/>
              <a:t>Vetenskaplig bevis för skapelse (forts..)</a:t>
            </a:r>
          </a:p>
        </p:txBody>
      </p:sp>
    </p:spTree>
    <p:extLst>
      <p:ext uri="{BB962C8B-B14F-4D97-AF65-F5344CB8AC3E}">
        <p14:creationId xmlns:p14="http://schemas.microsoft.com/office/powerpoint/2010/main" val="1644252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6600</TotalTime>
  <Words>2922</Words>
  <Application>Microsoft Office PowerPoint</Application>
  <PresentationFormat>Bildspel på skärmen (4:3)</PresentationFormat>
  <Paragraphs>321</Paragraphs>
  <Slides>51</Slides>
  <Notes>9</Notes>
  <HiddenSlides>0</HiddenSlides>
  <MMClips>0</MMClips>
  <ScaleCrop>false</ScaleCrop>
  <HeadingPairs>
    <vt:vector size="4" baseType="variant">
      <vt:variant>
        <vt:lpstr>Tema</vt:lpstr>
      </vt:variant>
      <vt:variant>
        <vt:i4>1</vt:i4>
      </vt:variant>
      <vt:variant>
        <vt:lpstr>Bildrubriker</vt:lpstr>
      </vt:variant>
      <vt:variant>
        <vt:i4>51</vt:i4>
      </vt:variant>
    </vt:vector>
  </HeadingPairs>
  <TitlesOfParts>
    <vt:vector size="52" baseType="lpstr">
      <vt:lpstr>Office-tema</vt:lpstr>
      <vt:lpstr>EVOLUTION: Exposing the deadly lies in Schools in ”the western world”</vt:lpstr>
      <vt:lpstr>”Lies”</vt:lpstr>
      <vt:lpstr>”Lögn” betyder bl. a.…</vt:lpstr>
      <vt:lpstr>THE EVIL VALUES AND LIES</vt:lpstr>
      <vt:lpstr>What do we mean by evolution?</vt:lpstr>
      <vt:lpstr>Vad lägger människor för innebörd i ordet "evolution"?</vt:lpstr>
      <vt:lpstr>Vetenskaplig bevis för skapelse</vt:lpstr>
      <vt:lpstr>Informationsvetenskap stödjer skapelsen INTE evolution</vt:lpstr>
      <vt:lpstr>PowerPoint-presentation</vt:lpstr>
      <vt:lpstr>Det är en fråga om världsbild</vt:lpstr>
      <vt:lpstr>Vad är ”vetenskap”?</vt:lpstr>
      <vt:lpstr>PowerPoint-presentation</vt:lpstr>
      <vt:lpstr>”Intelligent design” vad är det?</vt:lpstr>
      <vt:lpstr>Intelligent design får INTE undervisas i skolan p g a ….?</vt:lpstr>
      <vt:lpstr>THE EVIL VALUES AND LIES</vt:lpstr>
      <vt:lpstr>Indoktrinering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Hur skolverket ser ”de emotionella hindren” för evolution som en utmaning:</vt:lpstr>
      <vt:lpstr>Tvångssterilisering i Sverige</vt:lpstr>
      <vt:lpstr>Tvångssterilisering i Sverige</vt:lpstr>
      <vt:lpstr>Negativa värden som sprids genom skolan</vt:lpstr>
      <vt:lpstr>REFERENSER KRING EVOLUTION</vt:lpstr>
      <vt:lpstr>SCIENTIFIC FACTS CONTRADICTING EVOLUTION</vt:lpstr>
      <vt:lpstr>Evolution and Racism</vt:lpstr>
      <vt:lpstr>EV0LUTION AND RACISM</vt:lpstr>
      <vt:lpstr>EVOLUTION AND RACISM</vt:lpstr>
      <vt:lpstr>SOLUTIONS </vt:lpstr>
      <vt:lpstr>Dangers of Evolution!</vt:lpstr>
      <vt:lpstr>Books and links…</vt:lpstr>
      <vt:lpstr>BAD books that screwed up the world</vt:lpstr>
      <vt:lpstr>BAD books that screwed up the world</vt:lpstr>
      <vt:lpstr>Worshipping the State: How Liberalism Became Our State Religion (by Dr. Benjamin Wiker)</vt:lpstr>
      <vt:lpstr>INTELLIGENT DESIGN</vt:lpstr>
      <vt:lpstr>Examples of discrimination of YEC</vt:lpstr>
      <vt:lpstr>Scientifc evidence against the evolution theory</vt:lpstr>
      <vt:lpstr>Diskussionsfrågor</vt:lpstr>
    </vt:vector>
  </TitlesOfParts>
  <Company>SL 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Deadly lies in Swedish Schools</dc:title>
  <dc:creator>Asrat Yohannes</dc:creator>
  <cp:lastModifiedBy>Asrat Yohannes</cp:lastModifiedBy>
  <cp:revision>112</cp:revision>
  <dcterms:created xsi:type="dcterms:W3CDTF">2017-08-02T06:35:04Z</dcterms:created>
  <dcterms:modified xsi:type="dcterms:W3CDTF">2017-09-25T07:08:24Z</dcterms:modified>
</cp:coreProperties>
</file>