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77" r:id="rId3"/>
    <p:sldId id="258" r:id="rId4"/>
    <p:sldId id="261" r:id="rId5"/>
    <p:sldId id="259" r:id="rId6"/>
    <p:sldId id="274" r:id="rId7"/>
    <p:sldId id="262" r:id="rId8"/>
    <p:sldId id="263" r:id="rId9"/>
    <p:sldId id="265" r:id="rId10"/>
    <p:sldId id="266" r:id="rId11"/>
    <p:sldId id="264" r:id="rId12"/>
    <p:sldId id="267" r:id="rId13"/>
    <p:sldId id="269" r:id="rId14"/>
    <p:sldId id="268" r:id="rId15"/>
    <p:sldId id="270" r:id="rId16"/>
    <p:sldId id="275" r:id="rId17"/>
    <p:sldId id="276" r:id="rId18"/>
    <p:sldId id="279" r:id="rId19"/>
    <p:sldId id="278" r:id="rId20"/>
    <p:sldId id="281" r:id="rId21"/>
    <p:sldId id="288" r:id="rId22"/>
    <p:sldId id="280" r:id="rId23"/>
    <p:sldId id="282" r:id="rId24"/>
    <p:sldId id="283" r:id="rId25"/>
    <p:sldId id="284" r:id="rId26"/>
    <p:sldId id="285" r:id="rId27"/>
    <p:sldId id="286" r:id="rId28"/>
    <p:sldId id="287" r:id="rId29"/>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DD0B18-F65C-4BB4-8AEE-4903AF024ABD}" type="datetimeFigureOut">
              <a:rPr lang="sv-SE" smtClean="0"/>
              <a:t>2017-05-26</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D979F4-5839-41BC-974E-F63ACD0A116E}" type="slidenum">
              <a:rPr lang="sv-SE" smtClean="0"/>
              <a:t>‹#›</a:t>
            </a:fld>
            <a:endParaRPr lang="sv-SE"/>
          </a:p>
        </p:txBody>
      </p:sp>
    </p:spTree>
    <p:extLst>
      <p:ext uri="{BB962C8B-B14F-4D97-AF65-F5344CB8AC3E}">
        <p14:creationId xmlns:p14="http://schemas.microsoft.com/office/powerpoint/2010/main" val="3926700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73D979F4-5839-41BC-974E-F63ACD0A116E}" type="slidenum">
              <a:rPr lang="sv-SE" smtClean="0"/>
              <a:t>24</a:t>
            </a:fld>
            <a:endParaRPr lang="sv-SE"/>
          </a:p>
        </p:txBody>
      </p:sp>
    </p:spTree>
    <p:extLst>
      <p:ext uri="{BB962C8B-B14F-4D97-AF65-F5344CB8AC3E}">
        <p14:creationId xmlns:p14="http://schemas.microsoft.com/office/powerpoint/2010/main" val="823325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071F0F4C-8DDB-4129-967D-124E5D50E120}" type="datetimeFigureOut">
              <a:rPr lang="sv-SE" smtClean="0"/>
              <a:t>2017-05-26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2603215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71F0F4C-8DDB-4129-967D-124E5D50E120}" type="datetimeFigureOut">
              <a:rPr lang="sv-SE" smtClean="0"/>
              <a:t>2017-05-26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725999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71F0F4C-8DDB-4129-967D-124E5D50E120}" type="datetimeFigureOut">
              <a:rPr lang="sv-SE" smtClean="0"/>
              <a:t>2017-05-26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234621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71F0F4C-8DDB-4129-967D-124E5D50E120}" type="datetimeFigureOut">
              <a:rPr lang="sv-SE" smtClean="0"/>
              <a:t>2017-05-26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410853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071F0F4C-8DDB-4129-967D-124E5D50E120}" type="datetimeFigureOut">
              <a:rPr lang="sv-SE" smtClean="0"/>
              <a:t>2017-05-26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330257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071F0F4C-8DDB-4129-967D-124E5D50E120}" type="datetimeFigureOut">
              <a:rPr lang="sv-SE" smtClean="0"/>
              <a:t>2017-05-26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90614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71F0F4C-8DDB-4129-967D-124E5D50E120}" type="datetimeFigureOut">
              <a:rPr lang="sv-SE" smtClean="0"/>
              <a:t>2017-05-26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298284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071F0F4C-8DDB-4129-967D-124E5D50E120}" type="datetimeFigureOut">
              <a:rPr lang="sv-SE" smtClean="0"/>
              <a:t>2017-05-26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338265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071F0F4C-8DDB-4129-967D-124E5D50E120}" type="datetimeFigureOut">
              <a:rPr lang="sv-SE" smtClean="0"/>
              <a:t>2017-05-26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314938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071F0F4C-8DDB-4129-967D-124E5D50E120}" type="datetimeFigureOut">
              <a:rPr lang="sv-SE" smtClean="0"/>
              <a:t>2017-05-26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1912612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071F0F4C-8DDB-4129-967D-124E5D50E120}" type="datetimeFigureOut">
              <a:rPr lang="sv-SE" smtClean="0"/>
              <a:t>2017-05-26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5CC5C8E-EC53-47C2-BC87-340C15CFBFA3}" type="slidenum">
              <a:rPr lang="sv-SE" smtClean="0"/>
              <a:t>‹#›</a:t>
            </a:fld>
            <a:endParaRPr lang="sv-SE"/>
          </a:p>
        </p:txBody>
      </p:sp>
    </p:spTree>
    <p:extLst>
      <p:ext uri="{BB962C8B-B14F-4D97-AF65-F5344CB8AC3E}">
        <p14:creationId xmlns:p14="http://schemas.microsoft.com/office/powerpoint/2010/main" val="1218482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F0F4C-8DDB-4129-967D-124E5D50E120}" type="datetimeFigureOut">
              <a:rPr lang="sv-SE" smtClean="0"/>
              <a:t>2017-05-26</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CC5C8E-EC53-47C2-BC87-340C15CFBFA3}" type="slidenum">
              <a:rPr lang="sv-SE" smtClean="0"/>
              <a:t>‹#›</a:t>
            </a:fld>
            <a:endParaRPr lang="sv-SE"/>
          </a:p>
        </p:txBody>
      </p:sp>
    </p:spTree>
    <p:extLst>
      <p:ext uri="{BB962C8B-B14F-4D97-AF65-F5344CB8AC3E}">
        <p14:creationId xmlns:p14="http://schemas.microsoft.com/office/powerpoint/2010/main" val="1721691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iyesus.com/externallink/Rom/1/17" TargetMode="External"/><Relationship Id="rId2" Type="http://schemas.openxmlformats.org/officeDocument/2006/relationships/hyperlink" Target="http://iyesus.com/amharic-bible/46/1/1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iyesus.com/externallink/2Co/4/17/18" TargetMode="External"/><Relationship Id="rId2" Type="http://schemas.openxmlformats.org/officeDocument/2006/relationships/hyperlink" Target="http://iyesus.com/amharic-bible/48/4/1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iyesus.com/externallink/1Pe/1/6/7" TargetMode="External"/><Relationship Id="rId2" Type="http://schemas.openxmlformats.org/officeDocument/2006/relationships/hyperlink" Target="http://iyesus.com/amharic-bible/61/1/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iyesus.com/externallink/2Co/4/17/18" TargetMode="External"/><Relationship Id="rId2" Type="http://schemas.openxmlformats.org/officeDocument/2006/relationships/hyperlink" Target="http://iyesus.com/amharic-bible/48/4/17/" TargetMode="External"/><Relationship Id="rId1" Type="http://schemas.openxmlformats.org/officeDocument/2006/relationships/slideLayout" Target="../slideLayouts/slideLayout2.xml"/><Relationship Id="rId5" Type="http://schemas.openxmlformats.org/officeDocument/2006/relationships/hyperlink" Target="http://iyesus.com/externallink/Joh/16/33" TargetMode="External"/><Relationship Id="rId4" Type="http://schemas.openxmlformats.org/officeDocument/2006/relationships/hyperlink" Target="http://iyesus.com/amharic-bible/44/16/33/"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iyesus.com/externallink/Jud/1/24" TargetMode="External"/><Relationship Id="rId2" Type="http://schemas.openxmlformats.org/officeDocument/2006/relationships/hyperlink" Target="http://iyesus.com/amharic-bible/66/1/2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iyesus.com/externallink/Act/20/32" TargetMode="External"/><Relationship Id="rId2" Type="http://schemas.openxmlformats.org/officeDocument/2006/relationships/hyperlink" Target="http://iyesus.com/amharic-bible/45/20/3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biblegateway.com/passage/?search=Galatians+5%3A22-23&amp;version=KJV;SFB15#sv-SFB15-29234" TargetMode="External"/><Relationship Id="rId2" Type="http://schemas.openxmlformats.org/officeDocument/2006/relationships/hyperlink" Target="https://www.biblegateway.com/passage/?search=Galatians+5%3A22-23&amp;version=KJV;SFB15#fsv-SFB15-29234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iyesus.com/externallink/Jer/17/5" TargetMode="External"/><Relationship Id="rId2" Type="http://schemas.openxmlformats.org/officeDocument/2006/relationships/hyperlink" Target="http://iyesus.com/amharic-bible/25/17/5/"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iyesus.com/externallink/1Pe/4/1/2" TargetMode="External"/><Relationship Id="rId2" Type="http://schemas.openxmlformats.org/officeDocument/2006/relationships/hyperlink" Target="http://iyesus.com/amharic-bible/61/4/1/" TargetMode="External"/><Relationship Id="rId1" Type="http://schemas.openxmlformats.org/officeDocument/2006/relationships/slideLayout" Target="../slideLayouts/slideLayout2.xml"/><Relationship Id="rId5" Type="http://schemas.openxmlformats.org/officeDocument/2006/relationships/hyperlink" Target="http://iyesus.com/externallink/2Co/5/6/7" TargetMode="External"/><Relationship Id="rId4" Type="http://schemas.openxmlformats.org/officeDocument/2006/relationships/hyperlink" Target="http://iyesus.com/amharic-bible/48/5/6/"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iyesus.com/amharic-bible/46/10/17/"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iyesus.com/externallink/Rom/10/17"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classic.net.bible.org/strong.php?id=4487" TargetMode="External"/><Relationship Id="rId3" Type="http://schemas.openxmlformats.org/officeDocument/2006/relationships/hyperlink" Target="http://classic.net.bible.org/strong.php?id=4102" TargetMode="External"/><Relationship Id="rId7" Type="http://schemas.openxmlformats.org/officeDocument/2006/relationships/hyperlink" Target="http://classic.net.bible.org/strong.php?id=1223" TargetMode="External"/><Relationship Id="rId2" Type="http://schemas.openxmlformats.org/officeDocument/2006/relationships/hyperlink" Target="http://classic.net.bible.org/strong.php?id=686" TargetMode="External"/><Relationship Id="rId1" Type="http://schemas.openxmlformats.org/officeDocument/2006/relationships/slideLayout" Target="../slideLayouts/slideLayout2.xml"/><Relationship Id="rId6" Type="http://schemas.openxmlformats.org/officeDocument/2006/relationships/hyperlink" Target="http://classic.net.bible.org/strong.php?id=1161" TargetMode="External"/><Relationship Id="rId5" Type="http://schemas.openxmlformats.org/officeDocument/2006/relationships/hyperlink" Target="http://classic.net.bible.org/strong.php?id=189" TargetMode="External"/><Relationship Id="rId10" Type="http://schemas.openxmlformats.org/officeDocument/2006/relationships/hyperlink" Target="http://classic.net.bible.org/search.php?search=greek_strict_index:4487" TargetMode="External"/><Relationship Id="rId4" Type="http://schemas.openxmlformats.org/officeDocument/2006/relationships/hyperlink" Target="http://classic.net.bible.org/strong.php?id=1537" TargetMode="External"/><Relationship Id="rId9" Type="http://schemas.openxmlformats.org/officeDocument/2006/relationships/hyperlink" Target="http://classic.net.bible.org/strong.php?id=2316"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iyesus.com/externallink/1Pe/1/6/7" TargetMode="External"/><Relationship Id="rId2" Type="http://schemas.openxmlformats.org/officeDocument/2006/relationships/hyperlink" Target="http://iyesus.com/amharic-bible/61/1/6/"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classic.net.bible.org/search.php?search=greek_strict_index:pistei" TargetMode="External"/><Relationship Id="rId7" Type="http://schemas.openxmlformats.org/officeDocument/2006/relationships/hyperlink" Target="http://classic.net.bible.org/strong.php?id=1537" TargetMode="External"/><Relationship Id="rId2" Type="http://schemas.openxmlformats.org/officeDocument/2006/relationships/hyperlink" Target="http://classic.net.bible.org/strong.php?id=3982" TargetMode="External"/><Relationship Id="rId1" Type="http://schemas.openxmlformats.org/officeDocument/2006/relationships/slideLayout" Target="../slideLayouts/slideLayout2.xml"/><Relationship Id="rId6" Type="http://schemas.openxmlformats.org/officeDocument/2006/relationships/hyperlink" Target="http://classic.net.bible.org/search.php?search=greek_strict_index:pistiv" TargetMode="External"/><Relationship Id="rId5" Type="http://schemas.openxmlformats.org/officeDocument/2006/relationships/hyperlink" Target="http://classic.net.bible.org/search.php?search=greek_strict_index:pistin" TargetMode="External"/><Relationship Id="rId4" Type="http://schemas.openxmlformats.org/officeDocument/2006/relationships/hyperlink" Target="http://classic.net.bible.org/search.php?search=greek_strict_index:pistew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iyesus.com/externallink/Psa/18/2" TargetMode="External"/><Relationship Id="rId2" Type="http://schemas.openxmlformats.org/officeDocument/2006/relationships/hyperlink" Target="http://iyesus.com/amharic-bible/20/18/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iyesus.com/externallink/Psa/118/8" TargetMode="External"/><Relationship Id="rId2" Type="http://schemas.openxmlformats.org/officeDocument/2006/relationships/hyperlink" Target="http://iyesus.com/amharic-bible/20/118/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iyesus.com/externallink/Mar/16/16" TargetMode="External"/><Relationship Id="rId2" Type="http://schemas.openxmlformats.org/officeDocument/2006/relationships/hyperlink" Target="http://iyesus.com/amharic-bible/42/16/16/" TargetMode="External"/><Relationship Id="rId1" Type="http://schemas.openxmlformats.org/officeDocument/2006/relationships/slideLayout" Target="../slideLayouts/slideLayout2.xml"/><Relationship Id="rId5" Type="http://schemas.openxmlformats.org/officeDocument/2006/relationships/hyperlink" Target="http://iyesus.com/externallink/Eph/2/8" TargetMode="External"/><Relationship Id="rId4" Type="http://schemas.openxmlformats.org/officeDocument/2006/relationships/hyperlink" Target="http://iyesus.com/amharic-bible/50/2/8/"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iyesus.com/externallink/Heb/11/6" TargetMode="External"/><Relationship Id="rId2" Type="http://schemas.openxmlformats.org/officeDocument/2006/relationships/hyperlink" Target="http://iyesus.com/amharic-bible/59/11/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476672"/>
            <a:ext cx="7772400" cy="2592288"/>
          </a:xfrm>
        </p:spPr>
        <p:txBody>
          <a:bodyPr>
            <a:normAutofit/>
          </a:bodyPr>
          <a:lstStyle/>
          <a:p>
            <a:r>
              <a:rPr lang="sv-SE" sz="4800" b="1" dirty="0"/>
              <a:t>TEMA:</a:t>
            </a:r>
            <a:r>
              <a:rPr lang="sv-SE" sz="6000" dirty="0"/>
              <a:t> </a:t>
            </a:r>
            <a:br>
              <a:rPr lang="sv-SE" sz="8000" dirty="0"/>
            </a:br>
            <a:r>
              <a:rPr lang="sv-SE" sz="8000" b="1" dirty="0">
                <a:solidFill>
                  <a:srgbClr val="0000FF"/>
                </a:solidFill>
                <a:effectLst>
                  <a:outerShdw blurRad="38100" dist="38100" dir="2700000" algn="tl">
                    <a:srgbClr val="000000">
                      <a:alpha val="43137"/>
                    </a:srgbClr>
                  </a:outerShdw>
                </a:effectLst>
              </a:rPr>
              <a:t>”TRO på GUD”</a:t>
            </a:r>
          </a:p>
        </p:txBody>
      </p:sp>
      <p:sp>
        <p:nvSpPr>
          <p:cNvPr id="3" name="Underrubrik 2"/>
          <p:cNvSpPr>
            <a:spLocks noGrp="1"/>
          </p:cNvSpPr>
          <p:nvPr>
            <p:ph type="subTitle" idx="1"/>
          </p:nvPr>
        </p:nvSpPr>
        <p:spPr/>
        <p:txBody>
          <a:bodyPr/>
          <a:lstStyle/>
          <a:p>
            <a:r>
              <a:rPr lang="sv-SE" dirty="0"/>
              <a:t>2017-05-26</a:t>
            </a:r>
          </a:p>
        </p:txBody>
      </p:sp>
    </p:spTree>
    <p:extLst>
      <p:ext uri="{BB962C8B-B14F-4D97-AF65-F5344CB8AC3E}">
        <p14:creationId xmlns:p14="http://schemas.microsoft.com/office/powerpoint/2010/main" val="2847999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23528" y="125760"/>
            <a:ext cx="8568952" cy="1143000"/>
          </a:xfrm>
        </p:spPr>
        <p:txBody>
          <a:bodyPr>
            <a:normAutofit fontScale="90000"/>
          </a:bodyPr>
          <a:lstStyle/>
          <a:p>
            <a:r>
              <a:rPr lang="sv-SE" sz="5400" b="1" i="1" dirty="0">
                <a:solidFill>
                  <a:srgbClr val="0000FF"/>
                </a:solidFill>
                <a:effectLst>
                  <a:outerShdw blurRad="38100" dist="38100" dir="2700000" algn="tl">
                    <a:srgbClr val="000000">
                      <a:alpha val="43137"/>
                    </a:srgbClr>
                  </a:outerShdw>
                </a:effectLst>
              </a:rPr>
              <a:t>Den rättfärdige ska leva av tro!</a:t>
            </a:r>
            <a:endParaRPr lang="sv-SE" sz="5400" b="1" dirty="0">
              <a:solidFill>
                <a:srgbClr val="0000FF"/>
              </a:solidFill>
              <a:effectLst>
                <a:outerShdw blurRad="38100" dist="38100" dir="2700000" algn="tl">
                  <a:srgbClr val="000000">
                    <a:alpha val="43137"/>
                  </a:srgbClr>
                </a:outerShdw>
              </a:effectLst>
            </a:endParaRPr>
          </a:p>
        </p:txBody>
      </p:sp>
      <p:sp>
        <p:nvSpPr>
          <p:cNvPr id="3" name="Platshållare för innehåll 2"/>
          <p:cNvSpPr>
            <a:spLocks noGrp="1"/>
          </p:cNvSpPr>
          <p:nvPr>
            <p:ph idx="1"/>
          </p:nvPr>
        </p:nvSpPr>
        <p:spPr>
          <a:xfrm>
            <a:off x="457200" y="1268760"/>
            <a:ext cx="8229600" cy="5328592"/>
          </a:xfrm>
        </p:spPr>
        <p:txBody>
          <a:bodyPr>
            <a:normAutofit fontScale="92500"/>
          </a:bodyPr>
          <a:lstStyle/>
          <a:p>
            <a:r>
              <a:rPr lang="sv-SE" sz="3600" dirty="0"/>
              <a:t> </a:t>
            </a:r>
            <a:r>
              <a:rPr lang="sv-SE" sz="3600" i="1" dirty="0"/>
              <a:t>”</a:t>
            </a:r>
            <a:r>
              <a:rPr lang="sv-SE" sz="3600" b="1" baseline="30000" dirty="0"/>
              <a:t> 17 </a:t>
            </a:r>
            <a:r>
              <a:rPr lang="sv-SE" sz="3600" dirty="0"/>
              <a:t> I evangeliet uppenbaras rättfärdighet från Gud, </a:t>
            </a:r>
            <a:r>
              <a:rPr lang="sv-SE" sz="3600" b="1" u="sng" dirty="0">
                <a:solidFill>
                  <a:srgbClr val="0000FF"/>
                </a:solidFill>
              </a:rPr>
              <a:t>av tro till tro</a:t>
            </a:r>
            <a:r>
              <a:rPr lang="sv-SE" sz="3600" dirty="0"/>
              <a:t>, som det står skrivet: </a:t>
            </a:r>
            <a:r>
              <a:rPr lang="sv-SE" sz="3600" b="1" i="1" dirty="0">
                <a:solidFill>
                  <a:srgbClr val="0000FF"/>
                </a:solidFill>
              </a:rPr>
              <a:t>Den rättfärdige ska leva av tro</a:t>
            </a:r>
            <a:r>
              <a:rPr lang="sv-SE" sz="3600" dirty="0"/>
              <a:t>.</a:t>
            </a:r>
            <a:r>
              <a:rPr lang="sv-SE" sz="3600" i="1" dirty="0"/>
              <a:t>” (</a:t>
            </a:r>
            <a:r>
              <a:rPr lang="sv-SE" sz="3600" dirty="0"/>
              <a:t>Rom. 1:17</a:t>
            </a:r>
            <a:r>
              <a:rPr lang="sv-SE" sz="3600" i="1" dirty="0"/>
              <a:t>)</a:t>
            </a:r>
            <a:endParaRPr lang="sv-SE" sz="3600" dirty="0"/>
          </a:p>
          <a:p>
            <a:r>
              <a:rPr lang="sv-SE" sz="3600" dirty="0"/>
              <a:t>”</a:t>
            </a:r>
            <a:r>
              <a:rPr lang="en-US" sz="3600" b="1" baseline="30000" dirty="0"/>
              <a:t> 17 </a:t>
            </a:r>
            <a:r>
              <a:rPr lang="en-US" sz="3600" dirty="0"/>
              <a:t>For therein is the righteousness of God revealed </a:t>
            </a:r>
            <a:r>
              <a:rPr lang="en-US" sz="3600" b="1" u="sng" dirty="0">
                <a:solidFill>
                  <a:srgbClr val="0000FF"/>
                </a:solidFill>
              </a:rPr>
              <a:t>from faith to faith</a:t>
            </a:r>
            <a:r>
              <a:rPr lang="en-US" sz="3600" dirty="0"/>
              <a:t>: as it is written, </a:t>
            </a:r>
            <a:r>
              <a:rPr lang="en-US" sz="3600" b="1" dirty="0">
                <a:solidFill>
                  <a:srgbClr val="0000FF"/>
                </a:solidFill>
              </a:rPr>
              <a:t>The just shall live by faith</a:t>
            </a:r>
            <a:r>
              <a:rPr lang="en-US" sz="3600" dirty="0"/>
              <a:t>.</a:t>
            </a:r>
            <a:r>
              <a:rPr lang="sv-SE" sz="3600" dirty="0"/>
              <a:t>” (Rom. 1:17)</a:t>
            </a:r>
          </a:p>
          <a:p>
            <a:r>
              <a:rPr lang="sv-SE" sz="3600" dirty="0"/>
              <a:t>”</a:t>
            </a:r>
            <a:r>
              <a:rPr lang="am-ET" sz="3600" dirty="0"/>
              <a:t>ጻድቅ በእምነት ይኖራል ተብሎ እንደ ተጻፈ </a:t>
            </a:r>
            <a:r>
              <a:rPr lang="am-ET" sz="3600" b="1" dirty="0"/>
              <a:t>የእግዚአብሔር ጽድቅ ከእምነት ወደ እምነት በእርሱ ይገለጣልና።</a:t>
            </a:r>
            <a:r>
              <a:rPr lang="sv-SE" sz="3600" dirty="0"/>
              <a:t>” (</a:t>
            </a:r>
            <a:r>
              <a:rPr lang="am-ET" sz="3600" dirty="0"/>
              <a:t>ሮሜ</a:t>
            </a:r>
            <a:r>
              <a:rPr lang="sv-SE" sz="3600" dirty="0"/>
              <a:t>. </a:t>
            </a:r>
            <a:r>
              <a:rPr lang="am-ET" sz="3600" u="sng" dirty="0">
                <a:hlinkClick r:id="rId2" tooltip="open chapter"/>
              </a:rPr>
              <a:t>1</a:t>
            </a:r>
            <a:r>
              <a:rPr lang="am-ET" sz="3600" dirty="0"/>
              <a:t>፥</a:t>
            </a:r>
            <a:r>
              <a:rPr lang="am-ET" sz="3600" b="1" dirty="0">
                <a:hlinkClick r:id="rId3" tooltip="open verse in English + (Greek or Hebrew)"/>
              </a:rPr>
              <a:t>17</a:t>
            </a:r>
            <a:r>
              <a:rPr lang="sv-SE" sz="3600" dirty="0"/>
              <a:t>)</a:t>
            </a:r>
          </a:p>
        </p:txBody>
      </p:sp>
    </p:spTree>
    <p:extLst>
      <p:ext uri="{BB962C8B-B14F-4D97-AF65-F5344CB8AC3E}">
        <p14:creationId xmlns:p14="http://schemas.microsoft.com/office/powerpoint/2010/main" val="2203797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1520" y="260648"/>
            <a:ext cx="8568952" cy="634082"/>
          </a:xfrm>
        </p:spPr>
        <p:txBody>
          <a:bodyPr>
            <a:normAutofit fontScale="90000"/>
          </a:bodyPr>
          <a:lstStyle/>
          <a:p>
            <a:r>
              <a:rPr lang="sv-SE" sz="6000" b="1" dirty="0">
                <a:solidFill>
                  <a:srgbClr val="0000FF"/>
                </a:solidFill>
                <a:effectLst>
                  <a:outerShdw blurRad="38100" dist="38100" dir="2700000" algn="tl">
                    <a:srgbClr val="000000">
                      <a:alpha val="43137"/>
                    </a:srgbClr>
                  </a:outerShdw>
                </a:effectLst>
              </a:rPr>
              <a:t>Vi vandrar i tro utan att se!</a:t>
            </a:r>
          </a:p>
        </p:txBody>
      </p:sp>
      <p:sp>
        <p:nvSpPr>
          <p:cNvPr id="3" name="Platshållare för innehåll 2"/>
          <p:cNvSpPr>
            <a:spLocks noGrp="1"/>
          </p:cNvSpPr>
          <p:nvPr>
            <p:ph idx="1"/>
          </p:nvPr>
        </p:nvSpPr>
        <p:spPr>
          <a:xfrm>
            <a:off x="467544" y="1052736"/>
            <a:ext cx="8352928" cy="5616624"/>
          </a:xfrm>
        </p:spPr>
        <p:txBody>
          <a:bodyPr>
            <a:normAutofit fontScale="92500" lnSpcReduction="20000"/>
          </a:bodyPr>
          <a:lstStyle/>
          <a:p>
            <a:r>
              <a:rPr lang="sv-SE" sz="2400" dirty="0"/>
              <a:t>”</a:t>
            </a:r>
            <a:r>
              <a:rPr lang="sv-SE" sz="2400" b="1" u="sng" dirty="0">
                <a:solidFill>
                  <a:srgbClr val="0000FF"/>
                </a:solidFill>
              </a:rPr>
              <a:t>Ty vi lever här i tro, utan att s</a:t>
            </a:r>
            <a:r>
              <a:rPr lang="sv-SE" sz="2400" b="1" dirty="0">
                <a:solidFill>
                  <a:srgbClr val="0000FF"/>
                </a:solidFill>
              </a:rPr>
              <a:t>e</a:t>
            </a:r>
            <a:r>
              <a:rPr lang="sv-SE" sz="2400" dirty="0"/>
              <a:t>.” (2 Kor. 5:7)</a:t>
            </a:r>
          </a:p>
          <a:p>
            <a:r>
              <a:rPr lang="sv-SE" sz="2400" dirty="0"/>
              <a:t>”</a:t>
            </a:r>
            <a:r>
              <a:rPr lang="sv-SE" sz="2400" b="1" baseline="30000" dirty="0"/>
              <a:t> 17 </a:t>
            </a:r>
            <a:r>
              <a:rPr lang="sv-SE" sz="2400" dirty="0"/>
              <a:t>Ty vår nöd, som varar ett ögonblick och väger lätt, bereder åt oss på ett oändligt rikt sätt en härlighet, som väger tungt och varar i evighet. </a:t>
            </a:r>
            <a:r>
              <a:rPr lang="sv-SE" sz="2400" b="1" baseline="30000" dirty="0"/>
              <a:t>18 </a:t>
            </a:r>
            <a:r>
              <a:rPr lang="sv-SE" sz="2400" b="1" u="sng" dirty="0">
                <a:solidFill>
                  <a:srgbClr val="0000FF"/>
                </a:solidFill>
              </a:rPr>
              <a:t>Vi riktar inte blicken mot det synliga utan mot det osynliga</a:t>
            </a:r>
            <a:r>
              <a:rPr lang="sv-SE" sz="2400" dirty="0"/>
              <a:t>. Ty det synliga är förgängligt, men det osynliga är evigt.” (2 Kor. 4:17-18)</a:t>
            </a:r>
          </a:p>
          <a:p>
            <a:endParaRPr lang="sv-SE" sz="2400" dirty="0"/>
          </a:p>
          <a:p>
            <a:r>
              <a:rPr lang="sv-SE" sz="2400" dirty="0"/>
              <a:t>”</a:t>
            </a:r>
            <a:r>
              <a:rPr lang="en-US" sz="2400" dirty="0"/>
              <a:t>For we walk by faith, not by sight:</a:t>
            </a:r>
            <a:r>
              <a:rPr lang="sv-SE" sz="2400" dirty="0"/>
              <a:t>” (2 </a:t>
            </a:r>
            <a:r>
              <a:rPr lang="sv-SE" sz="2400" dirty="0" err="1"/>
              <a:t>Cor</a:t>
            </a:r>
            <a:r>
              <a:rPr lang="sv-SE" sz="2400" dirty="0"/>
              <a:t>. 5:7)</a:t>
            </a:r>
          </a:p>
          <a:p>
            <a:r>
              <a:rPr lang="sv-SE" sz="2400" dirty="0"/>
              <a:t>”</a:t>
            </a:r>
            <a:r>
              <a:rPr lang="en-US" sz="2400" b="1" baseline="30000" dirty="0"/>
              <a:t> 17 </a:t>
            </a:r>
            <a:r>
              <a:rPr lang="en-US" sz="2400" dirty="0"/>
              <a:t>For our light affliction, which is but for a moment, worketh for us a far more exceeding and eternal weight of glory; </a:t>
            </a:r>
            <a:r>
              <a:rPr lang="en-US" sz="2400" b="1" baseline="30000" dirty="0"/>
              <a:t>18 </a:t>
            </a:r>
            <a:r>
              <a:rPr lang="en-US" sz="2400" dirty="0"/>
              <a:t>While we look not at the things which are seen, but at the things which are not seen: for the things which are seen are temporal; but the things which are not seen are eternal.</a:t>
            </a:r>
            <a:r>
              <a:rPr lang="sv-SE" sz="2400" dirty="0"/>
              <a:t>” (2 </a:t>
            </a:r>
            <a:r>
              <a:rPr lang="sv-SE" sz="2400" dirty="0" err="1"/>
              <a:t>Cor</a:t>
            </a:r>
            <a:r>
              <a:rPr lang="sv-SE" sz="2400" dirty="0"/>
              <a:t>. 4:17-18)</a:t>
            </a:r>
          </a:p>
          <a:p>
            <a:endParaRPr lang="sv-SE" sz="2400" dirty="0"/>
          </a:p>
          <a:p>
            <a:r>
              <a:rPr lang="sv-SE" sz="2400" dirty="0"/>
              <a:t>”</a:t>
            </a:r>
            <a:r>
              <a:rPr lang="am-ET" sz="2400" dirty="0"/>
              <a:t>እንግዲህ ሁልጊዜ ታምነን፥ በእምነት እንጂ በማየት አንመላለስምና</a:t>
            </a:r>
            <a:r>
              <a:rPr lang="sv-SE" sz="2400" dirty="0"/>
              <a:t>…” (2 Kor. 5:6-7)</a:t>
            </a:r>
          </a:p>
          <a:p>
            <a:r>
              <a:rPr lang="sv-SE" sz="2400" dirty="0"/>
              <a:t>”</a:t>
            </a:r>
            <a:r>
              <a:rPr lang="am-ET" sz="2400" dirty="0"/>
              <a:t>የማይታየውን እንጂ የሚታየውን ባንመለከት፥ ቀላል የሆነ የጊዜው መከራችን የክብርን የዘላለም ብዛት ከሁሉ መጠን ይልቅ ያደርግልናልና፤ የሚታየው የጊዜው ነውና፥ የማይታየው ግን የዘላለም ነው።</a:t>
            </a:r>
            <a:r>
              <a:rPr lang="sv-SE" sz="2400" dirty="0"/>
              <a:t>” (</a:t>
            </a:r>
            <a:r>
              <a:rPr lang="am-ET" sz="2400" dirty="0"/>
              <a:t>2ኛ ቆሮ</a:t>
            </a:r>
            <a:r>
              <a:rPr lang="sv-SE" sz="2400" dirty="0"/>
              <a:t>. </a:t>
            </a:r>
            <a:r>
              <a:rPr lang="am-ET" sz="2400" u="sng" dirty="0">
                <a:hlinkClick r:id="rId2" tooltip="open chapter"/>
              </a:rPr>
              <a:t>4</a:t>
            </a:r>
            <a:r>
              <a:rPr lang="am-ET" sz="2400" dirty="0"/>
              <a:t>፥</a:t>
            </a:r>
            <a:r>
              <a:rPr lang="am-ET" sz="2400" b="1" dirty="0">
                <a:hlinkClick r:id="rId3" tooltip="open verse in English + (Greek or Hebrew)"/>
              </a:rPr>
              <a:t>17-18</a:t>
            </a:r>
            <a:r>
              <a:rPr lang="sv-SE" sz="2400" dirty="0"/>
              <a:t>)</a:t>
            </a:r>
          </a:p>
        </p:txBody>
      </p:sp>
    </p:spTree>
    <p:extLst>
      <p:ext uri="{BB962C8B-B14F-4D97-AF65-F5344CB8AC3E}">
        <p14:creationId xmlns:p14="http://schemas.microsoft.com/office/powerpoint/2010/main" val="2692316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79512" y="188640"/>
            <a:ext cx="8784976" cy="936104"/>
          </a:xfrm>
        </p:spPr>
        <p:txBody>
          <a:bodyPr>
            <a:normAutofit/>
          </a:bodyPr>
          <a:lstStyle/>
          <a:p>
            <a:r>
              <a:rPr lang="sv-SE" sz="4800" b="1" dirty="0">
                <a:solidFill>
                  <a:srgbClr val="0000FF"/>
                </a:solidFill>
                <a:effectLst>
                  <a:outerShdw blurRad="38100" dist="38100" dir="2700000" algn="tl">
                    <a:srgbClr val="000000">
                      <a:alpha val="43137"/>
                    </a:srgbClr>
                  </a:outerShdw>
                </a:effectLst>
              </a:rPr>
              <a:t>Därför att han…såg den Osynlige!</a:t>
            </a:r>
          </a:p>
        </p:txBody>
      </p:sp>
      <p:sp>
        <p:nvSpPr>
          <p:cNvPr id="3" name="Platshållare för innehåll 2"/>
          <p:cNvSpPr>
            <a:spLocks noGrp="1"/>
          </p:cNvSpPr>
          <p:nvPr>
            <p:ph idx="1"/>
          </p:nvPr>
        </p:nvSpPr>
        <p:spPr>
          <a:xfrm>
            <a:off x="457200" y="1268760"/>
            <a:ext cx="8229600" cy="5400600"/>
          </a:xfrm>
        </p:spPr>
        <p:txBody>
          <a:bodyPr>
            <a:normAutofit fontScale="92500"/>
          </a:bodyPr>
          <a:lstStyle/>
          <a:p>
            <a:r>
              <a:rPr lang="sv-SE" sz="2400" dirty="0"/>
              <a:t>”</a:t>
            </a:r>
            <a:r>
              <a:rPr lang="sv-SE" sz="2400" b="1" baseline="30000" dirty="0"/>
              <a:t> 3 </a:t>
            </a:r>
            <a:r>
              <a:rPr lang="sv-SE" sz="2400" dirty="0"/>
              <a:t>Genom tron förstår vi att världen har skapats genom ett ord från Gud, så att </a:t>
            </a:r>
            <a:r>
              <a:rPr lang="sv-SE" sz="2400" b="1" u="sng" dirty="0">
                <a:solidFill>
                  <a:srgbClr val="0000FF"/>
                </a:solidFill>
              </a:rPr>
              <a:t>det vi ser inte har blivit till av något synligt</a:t>
            </a:r>
            <a:r>
              <a:rPr lang="sv-SE" sz="2400" dirty="0"/>
              <a:t>.” (</a:t>
            </a:r>
            <a:r>
              <a:rPr lang="sv-SE" sz="2400" dirty="0" err="1"/>
              <a:t>Heb</a:t>
            </a:r>
            <a:r>
              <a:rPr lang="sv-SE" sz="2400" dirty="0"/>
              <a:t>. 11:3)</a:t>
            </a:r>
          </a:p>
          <a:p>
            <a:r>
              <a:rPr lang="sv-SE" sz="2400" dirty="0"/>
              <a:t>”</a:t>
            </a:r>
            <a:r>
              <a:rPr lang="sv-SE" sz="2400" b="1" baseline="30000" dirty="0"/>
              <a:t> 27 </a:t>
            </a:r>
            <a:r>
              <a:rPr lang="sv-SE" sz="2400" dirty="0"/>
              <a:t>Genom tron lämnade han Egypten utan att frukta för kungens vrede. </a:t>
            </a:r>
            <a:r>
              <a:rPr lang="sv-SE" sz="2400" b="1" u="sng" dirty="0">
                <a:solidFill>
                  <a:srgbClr val="0000FF"/>
                </a:solidFill>
              </a:rPr>
              <a:t>Därför att han liksom såg den Osynlige härdade han ut</a:t>
            </a:r>
            <a:r>
              <a:rPr lang="sv-SE" sz="2400" dirty="0"/>
              <a:t>.”</a:t>
            </a:r>
          </a:p>
          <a:p>
            <a:endParaRPr lang="sv-SE" sz="1100" dirty="0"/>
          </a:p>
          <a:p>
            <a:r>
              <a:rPr lang="sv-SE" sz="2400" dirty="0"/>
              <a:t>”</a:t>
            </a:r>
            <a:r>
              <a:rPr lang="en-US" sz="2400" b="1" baseline="30000" dirty="0"/>
              <a:t> 3 </a:t>
            </a:r>
            <a:r>
              <a:rPr lang="en-US" sz="2400" dirty="0"/>
              <a:t>Through faith we understand that the worlds were framed by the word of God, so that things which are seen were not made of things which do appear.</a:t>
            </a:r>
            <a:r>
              <a:rPr lang="sv-SE" sz="2400" dirty="0"/>
              <a:t>” (</a:t>
            </a:r>
            <a:r>
              <a:rPr lang="sv-SE" sz="2400" dirty="0" err="1"/>
              <a:t>Heb</a:t>
            </a:r>
            <a:r>
              <a:rPr lang="sv-SE" sz="2400" dirty="0"/>
              <a:t>. 11:3) </a:t>
            </a:r>
          </a:p>
          <a:p>
            <a:r>
              <a:rPr lang="sv-SE" sz="2400" b="1" baseline="30000" dirty="0"/>
              <a:t>”</a:t>
            </a:r>
            <a:r>
              <a:rPr lang="en-US" sz="2400" b="1" baseline="30000" dirty="0"/>
              <a:t>27 </a:t>
            </a:r>
            <a:r>
              <a:rPr lang="en-US" sz="2400" dirty="0"/>
              <a:t>By faith he forsook Egypt, not fearing the wrath of the king: for he endured, as seeing him who is invisible.” (</a:t>
            </a:r>
            <a:r>
              <a:rPr lang="sv-SE" sz="2400" dirty="0" err="1"/>
              <a:t>Heb</a:t>
            </a:r>
            <a:r>
              <a:rPr lang="sv-SE" sz="2400" dirty="0"/>
              <a:t>. 11:27</a:t>
            </a:r>
            <a:r>
              <a:rPr lang="en-US" sz="2400" dirty="0"/>
              <a:t>)</a:t>
            </a:r>
          </a:p>
          <a:p>
            <a:endParaRPr lang="sv-SE" sz="1100" dirty="0"/>
          </a:p>
          <a:p>
            <a:r>
              <a:rPr lang="sv-SE" sz="2400" dirty="0"/>
              <a:t>”</a:t>
            </a:r>
            <a:r>
              <a:rPr lang="am-ET" sz="2400" dirty="0"/>
              <a:t>ዓለሞች በእግዚአብሔር ቃል እንደ ተዘጋጁ፥ ስለዚህም የሚታየው ነገር ከሚታዩት እንዳልሆነ በእምነት እናስተውላለን።</a:t>
            </a:r>
            <a:r>
              <a:rPr lang="sv-SE" sz="2400" dirty="0"/>
              <a:t>” (</a:t>
            </a:r>
            <a:r>
              <a:rPr lang="am-ET" sz="2400" dirty="0"/>
              <a:t>ዕብ</a:t>
            </a:r>
            <a:r>
              <a:rPr lang="sv-SE" sz="2400" dirty="0"/>
              <a:t>.</a:t>
            </a:r>
            <a:r>
              <a:rPr lang="am-ET" sz="2400" dirty="0"/>
              <a:t> 11</a:t>
            </a:r>
            <a:r>
              <a:rPr lang="sv-SE" sz="2400" dirty="0"/>
              <a:t>:3)</a:t>
            </a:r>
          </a:p>
          <a:p>
            <a:r>
              <a:rPr lang="sv-SE" sz="2400" dirty="0"/>
              <a:t>”</a:t>
            </a:r>
            <a:r>
              <a:rPr lang="am-ET" sz="2400" dirty="0"/>
              <a:t> የንጉሡን ቍጣ ሳይፈራ የግብፅን አገር የተወ በእምነት ነበር፤ </a:t>
            </a:r>
            <a:r>
              <a:rPr lang="am-ET" sz="2400" b="1" dirty="0">
                <a:solidFill>
                  <a:srgbClr val="0000FF"/>
                </a:solidFill>
              </a:rPr>
              <a:t>የማይታየውን እንደሚያየው አድርጎ ጸንቶአልና</a:t>
            </a:r>
            <a:r>
              <a:rPr lang="am-ET" sz="2400" dirty="0"/>
              <a:t>።</a:t>
            </a:r>
            <a:r>
              <a:rPr lang="sv-SE" sz="2400" dirty="0"/>
              <a:t>” (</a:t>
            </a:r>
            <a:r>
              <a:rPr lang="am-ET" sz="2400" dirty="0"/>
              <a:t>ዕብ</a:t>
            </a:r>
            <a:r>
              <a:rPr lang="sv-SE" sz="2400" dirty="0"/>
              <a:t>.</a:t>
            </a:r>
            <a:r>
              <a:rPr lang="am-ET" sz="2400" dirty="0"/>
              <a:t> 11</a:t>
            </a:r>
            <a:r>
              <a:rPr lang="sv-SE" sz="2400" dirty="0"/>
              <a:t>:27)</a:t>
            </a:r>
          </a:p>
        </p:txBody>
      </p:sp>
    </p:spTree>
    <p:extLst>
      <p:ext uri="{BB962C8B-B14F-4D97-AF65-F5344CB8AC3E}">
        <p14:creationId xmlns:p14="http://schemas.microsoft.com/office/powerpoint/2010/main" val="402289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8520" y="188640"/>
            <a:ext cx="9001000" cy="1080120"/>
          </a:xfrm>
        </p:spPr>
        <p:txBody>
          <a:bodyPr>
            <a:normAutofit/>
          </a:bodyPr>
          <a:lstStyle/>
          <a:p>
            <a:r>
              <a:rPr lang="sv-SE" sz="5400" b="1" dirty="0">
                <a:solidFill>
                  <a:srgbClr val="0000FF"/>
                </a:solidFill>
                <a:effectLst>
                  <a:outerShdw blurRad="38100" dist="38100" dir="2700000" algn="tl">
                    <a:srgbClr val="000000">
                      <a:alpha val="43137"/>
                    </a:srgbClr>
                  </a:outerShdw>
                </a:effectLst>
              </a:rPr>
              <a:t>”Att se Kristus i tro…”</a:t>
            </a:r>
          </a:p>
        </p:txBody>
      </p:sp>
      <p:sp>
        <p:nvSpPr>
          <p:cNvPr id="3" name="Platshållare för innehåll 2"/>
          <p:cNvSpPr>
            <a:spLocks noGrp="1"/>
          </p:cNvSpPr>
          <p:nvPr>
            <p:ph idx="1"/>
          </p:nvPr>
        </p:nvSpPr>
        <p:spPr>
          <a:xfrm>
            <a:off x="457200" y="1268760"/>
            <a:ext cx="8229600" cy="5328592"/>
          </a:xfrm>
        </p:spPr>
        <p:txBody>
          <a:bodyPr>
            <a:normAutofit fontScale="85000" lnSpcReduction="20000"/>
          </a:bodyPr>
          <a:lstStyle/>
          <a:p>
            <a:endParaRPr lang="en-US" sz="2400" b="1" baseline="30000" dirty="0"/>
          </a:p>
          <a:p>
            <a:r>
              <a:rPr lang="en-US" sz="3000" b="1" baseline="30000" dirty="0"/>
              <a:t>“</a:t>
            </a:r>
            <a:r>
              <a:rPr lang="sv-SE" sz="3000" dirty="0"/>
              <a:t>när Jesus Kristus uppenbarar sig. </a:t>
            </a:r>
            <a:r>
              <a:rPr lang="sv-SE" sz="3000" b="1" baseline="30000" dirty="0"/>
              <a:t>8</a:t>
            </a:r>
            <a:r>
              <a:rPr lang="sv-SE" sz="3000" b="1" u="sng" baseline="30000" dirty="0"/>
              <a:t> </a:t>
            </a:r>
            <a:r>
              <a:rPr lang="sv-SE" sz="3000" b="1" u="sng" dirty="0">
                <a:solidFill>
                  <a:srgbClr val="0000FF"/>
                </a:solidFill>
              </a:rPr>
              <a:t>Honom älskar ni utan att ha sett honom, och fastän ni ännu inte ser honom, tror ni på honom</a:t>
            </a:r>
            <a:r>
              <a:rPr lang="sv-SE" sz="3000" b="1" dirty="0">
                <a:solidFill>
                  <a:srgbClr val="0000FF"/>
                </a:solidFill>
              </a:rPr>
              <a:t> och jublar över honom i obeskrivlig, himmelsk glädje</a:t>
            </a:r>
            <a:r>
              <a:rPr lang="sv-SE" sz="3000" dirty="0"/>
              <a:t>, </a:t>
            </a:r>
            <a:r>
              <a:rPr lang="sv-SE" sz="3000" b="1" baseline="30000" dirty="0"/>
              <a:t>9 </a:t>
            </a:r>
            <a:r>
              <a:rPr lang="sv-SE" sz="3000" dirty="0"/>
              <a:t>då ni nu är på väg att vinna målet för er tro, era själars frälsning.</a:t>
            </a:r>
            <a:r>
              <a:rPr lang="en-US" sz="3000" b="1" baseline="30000" dirty="0"/>
              <a:t>” </a:t>
            </a:r>
            <a:r>
              <a:rPr lang="sv-SE" sz="3000" dirty="0"/>
              <a:t>(1 Pet. 1:6-9)</a:t>
            </a:r>
            <a:endParaRPr lang="en-US" sz="3000" b="1" baseline="30000" dirty="0"/>
          </a:p>
          <a:p>
            <a:r>
              <a:rPr lang="en-US" sz="3000" b="1" baseline="30000" dirty="0"/>
              <a:t>“</a:t>
            </a:r>
            <a:r>
              <a:rPr lang="en-US" sz="3000" dirty="0"/>
              <a:t>…at the appearing of Jesus Christ: </a:t>
            </a:r>
            <a:r>
              <a:rPr lang="en-US" sz="3000" b="1" baseline="30000" dirty="0"/>
              <a:t>8 </a:t>
            </a:r>
            <a:r>
              <a:rPr lang="en-US" sz="3000" b="1" dirty="0">
                <a:solidFill>
                  <a:srgbClr val="0000FF"/>
                </a:solidFill>
              </a:rPr>
              <a:t>Whom having not seen, ye love; in whom, though now ye see him not, yet believing</a:t>
            </a:r>
            <a:r>
              <a:rPr lang="en-US" sz="3000" dirty="0"/>
              <a:t>, ye rejoice with joy unspeakable and full of glory:</a:t>
            </a:r>
            <a:r>
              <a:rPr lang="en-US" sz="3000" b="1" baseline="30000" dirty="0"/>
              <a:t> 9 </a:t>
            </a:r>
            <a:r>
              <a:rPr lang="en-US" sz="3000" dirty="0"/>
              <a:t>Receiving the end of your faith, even the salvation of your souls.” (1 Peter 1:6-9)</a:t>
            </a:r>
          </a:p>
          <a:p>
            <a:r>
              <a:rPr lang="en-US" sz="3000" dirty="0"/>
              <a:t>“</a:t>
            </a:r>
            <a:r>
              <a:rPr lang="sv-SE" sz="3000" dirty="0"/>
              <a:t>…</a:t>
            </a:r>
            <a:r>
              <a:rPr lang="sv-SE" sz="3000" dirty="0" err="1"/>
              <a:t>ኢየሱስ</a:t>
            </a:r>
            <a:r>
              <a:rPr lang="sv-SE" sz="3000" dirty="0"/>
              <a:t> </a:t>
            </a:r>
            <a:r>
              <a:rPr lang="sv-SE" sz="3000" dirty="0" err="1"/>
              <a:t>ክርስቶስ</a:t>
            </a:r>
            <a:r>
              <a:rPr lang="sv-SE" sz="3000" dirty="0"/>
              <a:t> </a:t>
            </a:r>
            <a:r>
              <a:rPr lang="sv-SE" sz="3000" dirty="0" err="1"/>
              <a:t>ሲገለጥ</a:t>
            </a:r>
            <a:r>
              <a:rPr lang="sv-SE" sz="3000" dirty="0"/>
              <a:t>፥ </a:t>
            </a:r>
            <a:r>
              <a:rPr lang="sv-SE" sz="3000" dirty="0" err="1"/>
              <a:t>ለምስጋናና</a:t>
            </a:r>
            <a:r>
              <a:rPr lang="sv-SE" sz="3000" dirty="0"/>
              <a:t> </a:t>
            </a:r>
            <a:r>
              <a:rPr lang="sv-SE" sz="3000" dirty="0" err="1"/>
              <a:t>ለክብር</a:t>
            </a:r>
            <a:r>
              <a:rPr lang="sv-SE" sz="3000" dirty="0"/>
              <a:t> </a:t>
            </a:r>
            <a:r>
              <a:rPr lang="sv-SE" sz="3000" dirty="0" err="1"/>
              <a:t>ለውዳሴም</a:t>
            </a:r>
            <a:r>
              <a:rPr lang="sv-SE" sz="3000" dirty="0"/>
              <a:t> </a:t>
            </a:r>
            <a:r>
              <a:rPr lang="sv-SE" sz="3000" dirty="0" err="1"/>
              <a:t>ይገኝ</a:t>
            </a:r>
            <a:r>
              <a:rPr lang="sv-SE" sz="3000" dirty="0"/>
              <a:t> </a:t>
            </a:r>
            <a:r>
              <a:rPr lang="sv-SE" sz="3000" dirty="0" err="1"/>
              <a:t>ዘንድ</a:t>
            </a:r>
            <a:r>
              <a:rPr lang="sv-SE" sz="3000" dirty="0"/>
              <a:t> </a:t>
            </a:r>
            <a:r>
              <a:rPr lang="sv-SE" sz="3000" dirty="0" err="1"/>
              <a:t>አሁን</a:t>
            </a:r>
            <a:r>
              <a:rPr lang="sv-SE" sz="3000" dirty="0"/>
              <a:t> </a:t>
            </a:r>
            <a:r>
              <a:rPr lang="sv-SE" sz="3000" dirty="0" err="1"/>
              <a:t>ለጥቂት</a:t>
            </a:r>
            <a:r>
              <a:rPr lang="sv-SE" sz="3000" dirty="0"/>
              <a:t> </a:t>
            </a:r>
            <a:r>
              <a:rPr lang="sv-SE" sz="3000" dirty="0" err="1"/>
              <a:t>ጊዜ</a:t>
            </a:r>
            <a:r>
              <a:rPr lang="sv-SE" sz="3000" dirty="0"/>
              <a:t> </a:t>
            </a:r>
            <a:r>
              <a:rPr lang="sv-SE" sz="3000" dirty="0" err="1"/>
              <a:t>ቢያስፈልግ</a:t>
            </a:r>
            <a:r>
              <a:rPr lang="sv-SE" sz="3000" dirty="0"/>
              <a:t> </a:t>
            </a:r>
            <a:r>
              <a:rPr lang="sv-SE" sz="3000" dirty="0" err="1"/>
              <a:t>በልዩ</a:t>
            </a:r>
            <a:r>
              <a:rPr lang="sv-SE" sz="3000" dirty="0"/>
              <a:t> </a:t>
            </a:r>
            <a:r>
              <a:rPr lang="sv-SE" sz="3000" dirty="0" err="1"/>
              <a:t>ልዩ</a:t>
            </a:r>
            <a:r>
              <a:rPr lang="sv-SE" sz="3000" dirty="0"/>
              <a:t> </a:t>
            </a:r>
            <a:r>
              <a:rPr lang="sv-SE" sz="3000" dirty="0" err="1"/>
              <a:t>ፈተና</a:t>
            </a:r>
            <a:r>
              <a:rPr lang="sv-SE" sz="3000" dirty="0"/>
              <a:t> </a:t>
            </a:r>
            <a:r>
              <a:rPr lang="sv-SE" sz="3000" dirty="0" err="1"/>
              <a:t>አዝናችኋል</a:t>
            </a:r>
            <a:r>
              <a:rPr lang="sv-SE" sz="3000" dirty="0"/>
              <a:t>። </a:t>
            </a:r>
            <a:r>
              <a:rPr lang="sv-SE" sz="3000" dirty="0" err="1"/>
              <a:t>እርሱንም</a:t>
            </a:r>
            <a:r>
              <a:rPr lang="sv-SE" sz="3000" dirty="0"/>
              <a:t> </a:t>
            </a:r>
            <a:r>
              <a:rPr lang="sv-SE" sz="3000" dirty="0" err="1"/>
              <a:t>ሳታዩት</a:t>
            </a:r>
            <a:r>
              <a:rPr lang="sv-SE" sz="3000" dirty="0"/>
              <a:t> </a:t>
            </a:r>
            <a:r>
              <a:rPr lang="sv-SE" sz="3000" dirty="0" err="1"/>
              <a:t>ትወዱታላችሁ</a:t>
            </a:r>
            <a:r>
              <a:rPr lang="sv-SE" sz="3000" dirty="0"/>
              <a:t>፤ </a:t>
            </a:r>
            <a:r>
              <a:rPr lang="sv-SE" sz="3000" dirty="0" err="1"/>
              <a:t>አሁንም</a:t>
            </a:r>
            <a:r>
              <a:rPr lang="sv-SE" sz="3000" dirty="0"/>
              <a:t> </a:t>
            </a:r>
            <a:r>
              <a:rPr lang="sv-SE" sz="3000" dirty="0" err="1"/>
              <a:t>ምንም</a:t>
            </a:r>
            <a:r>
              <a:rPr lang="sv-SE" sz="3000" dirty="0"/>
              <a:t> </a:t>
            </a:r>
            <a:r>
              <a:rPr lang="sv-SE" sz="3000" dirty="0" err="1"/>
              <a:t>ባታዩት</a:t>
            </a:r>
            <a:r>
              <a:rPr lang="sv-SE" sz="3000" dirty="0"/>
              <a:t> </a:t>
            </a:r>
            <a:r>
              <a:rPr lang="sv-SE" sz="3000" dirty="0" err="1"/>
              <a:t>በእርሱ</a:t>
            </a:r>
            <a:r>
              <a:rPr lang="sv-SE" sz="3000" dirty="0"/>
              <a:t> </a:t>
            </a:r>
            <a:r>
              <a:rPr lang="sv-SE" sz="3000" dirty="0" err="1"/>
              <a:t>አምናችሁ</a:t>
            </a:r>
            <a:r>
              <a:rPr lang="sv-SE" sz="3000" dirty="0"/>
              <a:t>፥ </a:t>
            </a:r>
            <a:r>
              <a:rPr lang="sv-SE" sz="3000" dirty="0" err="1"/>
              <a:t>የእምነታችሁን</a:t>
            </a:r>
            <a:r>
              <a:rPr lang="sv-SE" sz="3000" dirty="0"/>
              <a:t> </a:t>
            </a:r>
            <a:r>
              <a:rPr lang="sv-SE" sz="3000" dirty="0" err="1"/>
              <a:t>ፍፃሜ</a:t>
            </a:r>
            <a:r>
              <a:rPr lang="sv-SE" sz="3000" dirty="0"/>
              <a:t> </a:t>
            </a:r>
            <a:r>
              <a:rPr lang="sv-SE" sz="3000" dirty="0" err="1"/>
              <a:t>እርሱም</a:t>
            </a:r>
            <a:r>
              <a:rPr lang="sv-SE" sz="3000" dirty="0"/>
              <a:t> </a:t>
            </a:r>
            <a:r>
              <a:rPr lang="sv-SE" sz="3000" dirty="0" err="1"/>
              <a:t>የነፍሳችሁን</a:t>
            </a:r>
            <a:r>
              <a:rPr lang="sv-SE" sz="3000" dirty="0"/>
              <a:t> </a:t>
            </a:r>
            <a:r>
              <a:rPr lang="sv-SE" sz="3000" dirty="0" err="1"/>
              <a:t>መዳን</a:t>
            </a:r>
            <a:r>
              <a:rPr lang="sv-SE" sz="3000" dirty="0"/>
              <a:t> </a:t>
            </a:r>
            <a:r>
              <a:rPr lang="sv-SE" sz="3000" dirty="0" err="1"/>
              <a:t>እየተቀበላችሁ</a:t>
            </a:r>
            <a:r>
              <a:rPr lang="sv-SE" sz="3000" dirty="0"/>
              <a:t>፥ </a:t>
            </a:r>
            <a:r>
              <a:rPr lang="sv-SE" sz="3000" dirty="0" err="1"/>
              <a:t>በማይነገርና</a:t>
            </a:r>
            <a:r>
              <a:rPr lang="sv-SE" sz="3000" dirty="0"/>
              <a:t> </a:t>
            </a:r>
            <a:r>
              <a:rPr lang="sv-SE" sz="3000" dirty="0" err="1"/>
              <a:t>ክብር</a:t>
            </a:r>
            <a:r>
              <a:rPr lang="sv-SE" sz="3000" dirty="0"/>
              <a:t> </a:t>
            </a:r>
            <a:r>
              <a:rPr lang="sv-SE" sz="3000" dirty="0" err="1"/>
              <a:t>በሞላበት</a:t>
            </a:r>
            <a:r>
              <a:rPr lang="sv-SE" sz="3000" dirty="0"/>
              <a:t> </a:t>
            </a:r>
            <a:r>
              <a:rPr lang="sv-SE" sz="3000" dirty="0" err="1"/>
              <a:t>ሐሤት</a:t>
            </a:r>
            <a:r>
              <a:rPr lang="sv-SE" sz="3000" dirty="0"/>
              <a:t> </a:t>
            </a:r>
            <a:r>
              <a:rPr lang="sv-SE" sz="3000" dirty="0" err="1"/>
              <a:t>ደስ</a:t>
            </a:r>
            <a:r>
              <a:rPr lang="sv-SE" sz="3000" dirty="0"/>
              <a:t> </a:t>
            </a:r>
            <a:r>
              <a:rPr lang="sv-SE" sz="3000" dirty="0" err="1"/>
              <a:t>ይላችኋል</a:t>
            </a:r>
            <a:r>
              <a:rPr lang="sv-SE" sz="3000" dirty="0"/>
              <a:t>።</a:t>
            </a:r>
            <a:r>
              <a:rPr lang="en-US" sz="2600" dirty="0"/>
              <a:t>” (</a:t>
            </a:r>
            <a:r>
              <a:rPr lang="am-ET" sz="2600" dirty="0"/>
              <a:t>1ኛ የጴጥ</a:t>
            </a:r>
            <a:r>
              <a:rPr lang="sv-SE" sz="2600" dirty="0"/>
              <a:t>. </a:t>
            </a:r>
            <a:r>
              <a:rPr lang="en-US" sz="2600" dirty="0"/>
              <a:t>1:6-9)</a:t>
            </a:r>
            <a:endParaRPr lang="sv-SE" sz="3000" dirty="0"/>
          </a:p>
        </p:txBody>
      </p:sp>
    </p:spTree>
    <p:extLst>
      <p:ext uri="{BB962C8B-B14F-4D97-AF65-F5344CB8AC3E}">
        <p14:creationId xmlns:p14="http://schemas.microsoft.com/office/powerpoint/2010/main" val="1218560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21196" y="133190"/>
            <a:ext cx="8229600" cy="775530"/>
          </a:xfrm>
        </p:spPr>
        <p:txBody>
          <a:bodyPr>
            <a:normAutofit fontScale="90000"/>
          </a:bodyPr>
          <a:lstStyle/>
          <a:p>
            <a:r>
              <a:rPr lang="sv-SE" sz="5400" b="1" dirty="0">
                <a:solidFill>
                  <a:srgbClr val="0000FF"/>
                </a:solidFill>
                <a:effectLst>
                  <a:outerShdw blurRad="38100" dist="38100" dir="2700000" algn="tl">
                    <a:srgbClr val="000000">
                      <a:alpha val="43137"/>
                    </a:srgbClr>
                  </a:outerShdw>
                </a:effectLst>
              </a:rPr>
              <a:t>Tro för att ”utstå prövningar”</a:t>
            </a:r>
          </a:p>
        </p:txBody>
      </p:sp>
      <p:sp>
        <p:nvSpPr>
          <p:cNvPr id="3" name="Platshållare för innehåll 2"/>
          <p:cNvSpPr>
            <a:spLocks noGrp="1"/>
          </p:cNvSpPr>
          <p:nvPr>
            <p:ph idx="1"/>
          </p:nvPr>
        </p:nvSpPr>
        <p:spPr>
          <a:xfrm>
            <a:off x="251520" y="980728"/>
            <a:ext cx="8568952" cy="5688632"/>
          </a:xfrm>
        </p:spPr>
        <p:txBody>
          <a:bodyPr>
            <a:normAutofit fontScale="85000" lnSpcReduction="20000"/>
          </a:bodyPr>
          <a:lstStyle/>
          <a:p>
            <a:r>
              <a:rPr lang="sv-SE" sz="3000" b="1" baseline="30000" dirty="0"/>
              <a:t>”6 </a:t>
            </a:r>
            <a:r>
              <a:rPr lang="sv-SE" sz="3000" dirty="0"/>
              <a:t>Gläd er därför, om ni nu en kort tid måste utstå prövningar av olika slag. </a:t>
            </a:r>
            <a:r>
              <a:rPr lang="sv-SE" sz="3000" b="1" baseline="30000" dirty="0"/>
              <a:t>7 </a:t>
            </a:r>
            <a:r>
              <a:rPr lang="sv-SE" sz="3000" dirty="0"/>
              <a:t>Äktheten i er tro är långt värdefullare än guld som är förgängligt, fastän det håller provet i eld, och </a:t>
            </a:r>
            <a:r>
              <a:rPr lang="sv-SE" sz="3000" b="1" u="sng" dirty="0">
                <a:solidFill>
                  <a:srgbClr val="0000FF"/>
                </a:solidFill>
              </a:rPr>
              <a:t>den tron skall visa sig bli till lov, pris och ära, när Jesus Kristus uppenbarar sig.</a:t>
            </a:r>
            <a:r>
              <a:rPr lang="sv-SE" sz="3000" dirty="0"/>
              <a:t>” (1 Pet. 1:6-7)</a:t>
            </a:r>
            <a:endParaRPr lang="sv-SE" sz="1000" dirty="0"/>
          </a:p>
          <a:p>
            <a:endParaRPr lang="sv-SE" sz="1200" dirty="0"/>
          </a:p>
          <a:p>
            <a:r>
              <a:rPr lang="sv-SE" sz="3000" dirty="0"/>
              <a:t>”</a:t>
            </a:r>
            <a:r>
              <a:rPr lang="en-US" sz="3000" b="1" baseline="30000" dirty="0"/>
              <a:t> 6 </a:t>
            </a:r>
            <a:r>
              <a:rPr lang="en-US" sz="3000" dirty="0"/>
              <a:t>Wherein ye greatly rejoice, though now for a season, if need be, ye are in heaviness through manifold temptations: </a:t>
            </a:r>
            <a:r>
              <a:rPr lang="en-US" sz="3000" b="1" baseline="30000" dirty="0"/>
              <a:t>7 </a:t>
            </a:r>
            <a:r>
              <a:rPr lang="en-US" sz="3000" dirty="0"/>
              <a:t>That the trial of your faith, being much more precious than of gold that </a:t>
            </a:r>
            <a:r>
              <a:rPr lang="en-US" sz="3000" dirty="0" err="1"/>
              <a:t>perisheth</a:t>
            </a:r>
            <a:r>
              <a:rPr lang="en-US" sz="3000" dirty="0"/>
              <a:t>, though it be tried with fire, might be found unto praise and </a:t>
            </a:r>
            <a:r>
              <a:rPr lang="en-US" sz="3000" dirty="0" err="1"/>
              <a:t>honour</a:t>
            </a:r>
            <a:r>
              <a:rPr lang="en-US" sz="3000" dirty="0"/>
              <a:t> and glory at the appearing of Jesus Christ:</a:t>
            </a:r>
            <a:r>
              <a:rPr lang="sv-SE" sz="3000" dirty="0"/>
              <a:t>”</a:t>
            </a:r>
          </a:p>
          <a:p>
            <a:endParaRPr lang="sv-SE" sz="1300" dirty="0"/>
          </a:p>
          <a:p>
            <a:r>
              <a:rPr lang="sv-SE" sz="3000" dirty="0"/>
              <a:t>”</a:t>
            </a:r>
            <a:r>
              <a:rPr lang="am-ET" sz="3000" dirty="0"/>
              <a:t>በዚህም እጅግ ደስ ይላችኋል፥ ነገር ግን </a:t>
            </a:r>
            <a:r>
              <a:rPr lang="am-ET" sz="3000" b="1" dirty="0"/>
              <a:t>በእሳት ምንም ቢፈተን ከሚጠፋው ወርቅ ይልቅ አብልጦ የሚከብር የተፈተነ እምነታችሁ፥ ኢየሱስ ክርስቶስ ሲገለጥ፥ ለምስጋናና ለክብር ለውዳሴም ይገኝ ዘንድ አሁን ለጥቂት ጊዜ ቢያስፈልግ በልዩ ልዩ ፈተና አዝናችኋል</a:t>
            </a:r>
            <a:r>
              <a:rPr lang="am-ET" sz="3000" dirty="0"/>
              <a:t>።</a:t>
            </a:r>
            <a:r>
              <a:rPr lang="sv-SE" sz="3000" dirty="0"/>
              <a:t>” (</a:t>
            </a:r>
            <a:r>
              <a:rPr lang="am-ET" sz="3000" dirty="0"/>
              <a:t>1ኛ የጴጥ</a:t>
            </a:r>
            <a:r>
              <a:rPr lang="sv-SE" sz="3000" dirty="0"/>
              <a:t>. </a:t>
            </a:r>
            <a:r>
              <a:rPr lang="am-ET" sz="3000" dirty="0">
                <a:hlinkClick r:id="rId2" tooltip="open chapter"/>
              </a:rPr>
              <a:t>1</a:t>
            </a:r>
            <a:r>
              <a:rPr lang="am-ET" sz="3000" dirty="0"/>
              <a:t>፥</a:t>
            </a:r>
            <a:r>
              <a:rPr lang="am-ET" sz="3000" b="1" dirty="0">
                <a:hlinkClick r:id="rId3" tooltip="open verse in English + (Greek or Hebrew)"/>
              </a:rPr>
              <a:t>6-7</a:t>
            </a:r>
            <a:r>
              <a:rPr lang="sv-SE" sz="3000" dirty="0"/>
              <a:t>)</a:t>
            </a:r>
          </a:p>
          <a:p>
            <a:endParaRPr lang="sv-SE" sz="2800" dirty="0"/>
          </a:p>
        </p:txBody>
      </p:sp>
    </p:spTree>
    <p:extLst>
      <p:ext uri="{BB962C8B-B14F-4D97-AF65-F5344CB8AC3E}">
        <p14:creationId xmlns:p14="http://schemas.microsoft.com/office/powerpoint/2010/main" val="2783877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7504" y="188640"/>
            <a:ext cx="8928992" cy="1411560"/>
          </a:xfrm>
        </p:spPr>
        <p:txBody>
          <a:bodyPr>
            <a:normAutofit/>
          </a:bodyPr>
          <a:lstStyle/>
          <a:p>
            <a:r>
              <a:rPr lang="sv-SE" b="1" dirty="0">
                <a:solidFill>
                  <a:srgbClr val="0000FF"/>
                </a:solidFill>
              </a:rPr>
              <a:t>Vår bedrövelse… varar ett ögonblick…</a:t>
            </a:r>
            <a:endParaRPr lang="sv-SE" dirty="0"/>
          </a:p>
        </p:txBody>
      </p:sp>
      <p:sp>
        <p:nvSpPr>
          <p:cNvPr id="3" name="Platshållare för innehåll 2"/>
          <p:cNvSpPr>
            <a:spLocks noGrp="1"/>
          </p:cNvSpPr>
          <p:nvPr>
            <p:ph idx="1"/>
          </p:nvPr>
        </p:nvSpPr>
        <p:spPr>
          <a:xfrm>
            <a:off x="457200" y="1600200"/>
            <a:ext cx="8229600" cy="4997152"/>
          </a:xfrm>
        </p:spPr>
        <p:txBody>
          <a:bodyPr>
            <a:normAutofit fontScale="70000" lnSpcReduction="20000"/>
          </a:bodyPr>
          <a:lstStyle/>
          <a:p>
            <a:r>
              <a:rPr lang="sv-SE" b="1" baseline="30000" dirty="0"/>
              <a:t>” 17 </a:t>
            </a:r>
            <a:r>
              <a:rPr lang="sv-SE" dirty="0">
                <a:solidFill>
                  <a:srgbClr val="0000FF"/>
                </a:solidFill>
              </a:rPr>
              <a:t>Ty </a:t>
            </a:r>
            <a:r>
              <a:rPr lang="sv-SE" b="1" dirty="0">
                <a:solidFill>
                  <a:srgbClr val="0000FF"/>
                </a:solidFill>
              </a:rPr>
              <a:t>vår bedrövelse</a:t>
            </a:r>
            <a:r>
              <a:rPr lang="sv-SE" dirty="0"/>
              <a:t>, som </a:t>
            </a:r>
            <a:r>
              <a:rPr lang="sv-SE" b="1" dirty="0">
                <a:solidFill>
                  <a:srgbClr val="0000FF"/>
                </a:solidFill>
              </a:rPr>
              <a:t>varar ett ögonblick </a:t>
            </a:r>
            <a:r>
              <a:rPr lang="sv-SE" dirty="0"/>
              <a:t>och väger föga, bereder åt oss, i </a:t>
            </a:r>
            <a:r>
              <a:rPr lang="sv-SE" dirty="0" err="1"/>
              <a:t>översvinnligen</a:t>
            </a:r>
            <a:r>
              <a:rPr lang="sv-SE" dirty="0"/>
              <a:t> rikt mått, en härlighet som väger </a:t>
            </a:r>
            <a:r>
              <a:rPr lang="sv-SE" dirty="0" err="1"/>
              <a:t>översvinnligen</a:t>
            </a:r>
            <a:r>
              <a:rPr lang="sv-SE" dirty="0"/>
              <a:t> tungt och varar i evighet --</a:t>
            </a:r>
            <a:r>
              <a:rPr lang="sv-SE" b="1" baseline="30000" dirty="0"/>
              <a:t>18 </a:t>
            </a:r>
            <a:r>
              <a:rPr lang="sv-SE" b="1" dirty="0">
                <a:solidFill>
                  <a:srgbClr val="0000FF"/>
                </a:solidFill>
              </a:rPr>
              <a:t>åt oss som icke hava till ögonmärke de ting som synas, utan dem som icke synas</a:t>
            </a:r>
            <a:r>
              <a:rPr lang="sv-SE" dirty="0"/>
              <a:t>; ty de ting som synas, de vara allenast en tid, med de som icke synas, de vara i evighet. ” (2 Kor. 4:17-18) 1917 års översättning</a:t>
            </a:r>
            <a:endParaRPr lang="en-US" b="1" baseline="30000" dirty="0"/>
          </a:p>
          <a:p>
            <a:endParaRPr lang="en-US" sz="1600" b="1" baseline="30000" dirty="0"/>
          </a:p>
          <a:p>
            <a:r>
              <a:rPr lang="en-US" b="1" baseline="30000" dirty="0"/>
              <a:t>17 </a:t>
            </a:r>
            <a:r>
              <a:rPr lang="en-US" dirty="0"/>
              <a:t>For our light affliction, which is but for a moment, worketh for us a far more exceeding and eternal weight of glory;</a:t>
            </a:r>
            <a:r>
              <a:rPr lang="en-US" b="1" baseline="30000" dirty="0"/>
              <a:t>18 </a:t>
            </a:r>
            <a:r>
              <a:rPr lang="en-US" b="1" dirty="0">
                <a:solidFill>
                  <a:srgbClr val="0000FF"/>
                </a:solidFill>
              </a:rPr>
              <a:t>While </a:t>
            </a:r>
            <a:r>
              <a:rPr lang="en-US" dirty="0"/>
              <a:t>we look not at the things which are seen, but at the things which are not seen: for the things which are seen are temporal; but the things which are not seen are eternal. </a:t>
            </a:r>
            <a:r>
              <a:rPr lang="sv-SE" dirty="0"/>
              <a:t>(2 </a:t>
            </a:r>
            <a:r>
              <a:rPr lang="sv-SE" dirty="0" err="1"/>
              <a:t>Cor</a:t>
            </a:r>
            <a:r>
              <a:rPr lang="sv-SE" dirty="0"/>
              <a:t>. 4:17-18)</a:t>
            </a:r>
            <a:endParaRPr lang="en-US" b="1" baseline="30000" dirty="0"/>
          </a:p>
          <a:p>
            <a:endParaRPr lang="sv-SE" sz="1600" dirty="0"/>
          </a:p>
          <a:p>
            <a:r>
              <a:rPr lang="sv-SE" dirty="0"/>
              <a:t>”</a:t>
            </a:r>
            <a:r>
              <a:rPr lang="am-ET" b="1" dirty="0">
                <a:solidFill>
                  <a:srgbClr val="0000FF"/>
                </a:solidFill>
              </a:rPr>
              <a:t>የማይታየውን እንጂ የሚታየውን ባንመለከት</a:t>
            </a:r>
            <a:r>
              <a:rPr lang="am-ET" dirty="0"/>
              <a:t>፥ ቀላል የሆነ የጊዜው መከራችን የክብርን የዘላለም ብዛት ከሁሉ መጠን ይልቅ ያደርግልናልና፤ የሚታየው የጊዜው ነውና፥ የማይታየው ግን የዘላለም ነው።</a:t>
            </a:r>
            <a:r>
              <a:rPr lang="sv-SE" dirty="0"/>
              <a:t>” (</a:t>
            </a:r>
            <a:r>
              <a:rPr lang="am-ET" dirty="0"/>
              <a:t>2ኛ ቆሮ</a:t>
            </a:r>
            <a:r>
              <a:rPr lang="sv-SE" dirty="0"/>
              <a:t>. </a:t>
            </a:r>
            <a:r>
              <a:rPr lang="am-ET" dirty="0">
                <a:hlinkClick r:id="rId2" tooltip="open chapter"/>
              </a:rPr>
              <a:t>4</a:t>
            </a:r>
            <a:r>
              <a:rPr lang="am-ET" dirty="0"/>
              <a:t>፥</a:t>
            </a:r>
            <a:r>
              <a:rPr lang="am-ET" b="1" dirty="0">
                <a:hlinkClick r:id="rId3" tooltip="open verse in English + (Greek or Hebrew)"/>
              </a:rPr>
              <a:t>17-18</a:t>
            </a:r>
            <a:r>
              <a:rPr lang="sv-SE" dirty="0"/>
              <a:t>)</a:t>
            </a:r>
          </a:p>
          <a:p>
            <a:r>
              <a:rPr lang="sv-SE" dirty="0"/>
              <a:t>”...</a:t>
            </a:r>
            <a:r>
              <a:rPr lang="am-ET" dirty="0"/>
              <a:t>በዓለም ሳላችሁ መከራ አለባችሁ፤ ነገር ግን አይዞአችሁ፤ እኔ ዓለምን አሸንፌዋለሁ።</a:t>
            </a:r>
            <a:r>
              <a:rPr lang="sv-SE" dirty="0"/>
              <a:t>” (</a:t>
            </a:r>
            <a:r>
              <a:rPr lang="am-ET" dirty="0"/>
              <a:t>ዮሐ</a:t>
            </a:r>
            <a:r>
              <a:rPr lang="sv-SE" dirty="0"/>
              <a:t>. </a:t>
            </a:r>
            <a:r>
              <a:rPr lang="am-ET" dirty="0">
                <a:hlinkClick r:id="rId4" tooltip="open chapter"/>
              </a:rPr>
              <a:t>16</a:t>
            </a:r>
            <a:r>
              <a:rPr lang="am-ET" dirty="0"/>
              <a:t>፥</a:t>
            </a:r>
            <a:r>
              <a:rPr lang="am-ET" b="1" dirty="0">
                <a:hlinkClick r:id="rId5" tooltip="open verse in English + (Greek or Hebrew)"/>
              </a:rPr>
              <a:t>33</a:t>
            </a:r>
            <a:r>
              <a:rPr lang="sv-SE" dirty="0"/>
              <a:t>)</a:t>
            </a:r>
          </a:p>
        </p:txBody>
      </p:sp>
    </p:spTree>
    <p:extLst>
      <p:ext uri="{BB962C8B-B14F-4D97-AF65-F5344CB8AC3E}">
        <p14:creationId xmlns:p14="http://schemas.microsoft.com/office/powerpoint/2010/main" val="224412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84"/>
            <a:ext cx="8229600" cy="706090"/>
          </a:xfrm>
        </p:spPr>
        <p:txBody>
          <a:bodyPr>
            <a:normAutofit fontScale="90000"/>
          </a:bodyPr>
          <a:lstStyle/>
          <a:p>
            <a:r>
              <a:rPr lang="sv-SE" sz="5400" b="1" dirty="0">
                <a:solidFill>
                  <a:srgbClr val="0000FF"/>
                </a:solidFill>
                <a:effectLst>
                  <a:outerShdw blurRad="38100" dist="38100" dir="2700000" algn="tl">
                    <a:srgbClr val="000000">
                      <a:alpha val="43137"/>
                    </a:srgbClr>
                  </a:outerShdw>
                </a:effectLst>
              </a:rPr>
              <a:t>Tro på Gud och heligt leverne!</a:t>
            </a:r>
          </a:p>
        </p:txBody>
      </p:sp>
      <p:sp>
        <p:nvSpPr>
          <p:cNvPr id="3" name="Platshållare för innehåll 2"/>
          <p:cNvSpPr>
            <a:spLocks noGrp="1"/>
          </p:cNvSpPr>
          <p:nvPr>
            <p:ph idx="1"/>
          </p:nvPr>
        </p:nvSpPr>
        <p:spPr>
          <a:xfrm>
            <a:off x="179512" y="822722"/>
            <a:ext cx="8640960" cy="5918646"/>
          </a:xfrm>
        </p:spPr>
        <p:txBody>
          <a:bodyPr>
            <a:normAutofit fontScale="92500" lnSpcReduction="10000"/>
          </a:bodyPr>
          <a:lstStyle/>
          <a:p>
            <a:r>
              <a:rPr lang="sv-SE" sz="2400" dirty="0"/>
              <a:t>”</a:t>
            </a:r>
            <a:r>
              <a:rPr lang="sv-SE" sz="2400" b="1" baseline="30000" dirty="0"/>
              <a:t> 24 </a:t>
            </a:r>
            <a:r>
              <a:rPr lang="sv-SE" sz="2400" b="1" dirty="0">
                <a:solidFill>
                  <a:srgbClr val="0000FF"/>
                </a:solidFill>
              </a:rPr>
              <a:t>Han som förmår bevara er från fall </a:t>
            </a:r>
            <a:r>
              <a:rPr lang="sv-SE" sz="2400" dirty="0"/>
              <a:t>och ställa er inför sin härlighet, fläckfria och jublande -…” (Judas. 1:24)</a:t>
            </a:r>
          </a:p>
          <a:p>
            <a:r>
              <a:rPr lang="sv-SE" sz="2400" dirty="0"/>
              <a:t>”</a:t>
            </a:r>
            <a:r>
              <a:rPr lang="sv-SE" sz="2400" b="1" baseline="30000" dirty="0"/>
              <a:t> 23 </a:t>
            </a:r>
            <a:r>
              <a:rPr lang="sv-SE" sz="2400" b="1" u="sng" dirty="0">
                <a:solidFill>
                  <a:srgbClr val="0000FF"/>
                </a:solidFill>
              </a:rPr>
              <a:t>Må fridens Gud själv helga er helt och fullt</a:t>
            </a:r>
            <a:r>
              <a:rPr lang="sv-SE" sz="2400" dirty="0"/>
              <a:t>, och må er ande, själ och kropp bevaras hela, </a:t>
            </a:r>
            <a:r>
              <a:rPr lang="sv-SE" sz="2400" b="1" dirty="0">
                <a:solidFill>
                  <a:srgbClr val="0000FF"/>
                </a:solidFill>
              </a:rPr>
              <a:t>så att ni är utan fläck vid vår Herre Jesu Kristi ankomst.</a:t>
            </a:r>
            <a:r>
              <a:rPr lang="sv-SE" sz="2400" dirty="0"/>
              <a:t> </a:t>
            </a:r>
            <a:r>
              <a:rPr lang="sv-SE" sz="2400" b="1" baseline="30000" dirty="0"/>
              <a:t>24 </a:t>
            </a:r>
            <a:r>
              <a:rPr lang="sv-SE" sz="2400" b="1" u="sng" dirty="0">
                <a:solidFill>
                  <a:srgbClr val="0000FF"/>
                </a:solidFill>
              </a:rPr>
              <a:t>Trofast är han som har kallat er, han skall också utföra sitt verk</a:t>
            </a:r>
            <a:r>
              <a:rPr lang="sv-SE" sz="2400" dirty="0"/>
              <a:t>.” (1 Tes. 5:23-24)</a:t>
            </a:r>
          </a:p>
          <a:p>
            <a:endParaRPr lang="sv-SE" sz="1100" dirty="0"/>
          </a:p>
          <a:p>
            <a:r>
              <a:rPr lang="sv-SE" sz="2400" dirty="0"/>
              <a:t>”</a:t>
            </a:r>
            <a:r>
              <a:rPr lang="en-US" sz="2400" b="1" baseline="30000" dirty="0"/>
              <a:t> 24 </a:t>
            </a:r>
            <a:r>
              <a:rPr lang="en-US" sz="2400" dirty="0"/>
              <a:t>Now unto him that is able to keep you from falling, and to present you faultless before the presence of his glory with exceeding joy,…</a:t>
            </a:r>
            <a:r>
              <a:rPr lang="sv-SE" sz="2400" dirty="0"/>
              <a:t>” </a:t>
            </a:r>
            <a:r>
              <a:rPr lang="en-US" sz="2400" b="1" baseline="30000" dirty="0"/>
              <a:t>23 </a:t>
            </a:r>
            <a:r>
              <a:rPr lang="en-US" sz="2400" dirty="0"/>
              <a:t>And the very God of peace sanctify you wholly; and I pray God your whole spirit and soul and body be preserved blameless unto the coming of our Lord Jesus Christ. </a:t>
            </a:r>
            <a:r>
              <a:rPr lang="en-US" sz="2400" b="1" baseline="30000" dirty="0"/>
              <a:t>24 </a:t>
            </a:r>
            <a:r>
              <a:rPr lang="en-US" sz="2400" dirty="0"/>
              <a:t>Faithful is he that </a:t>
            </a:r>
            <a:r>
              <a:rPr lang="en-US" sz="2400" dirty="0" err="1"/>
              <a:t>calleth</a:t>
            </a:r>
            <a:r>
              <a:rPr lang="en-US" sz="2400" dirty="0"/>
              <a:t> you, who also will do it.” </a:t>
            </a:r>
            <a:r>
              <a:rPr lang="sv-SE" sz="2400" dirty="0"/>
              <a:t>(Judas. 1:23-24)</a:t>
            </a:r>
          </a:p>
          <a:p>
            <a:endParaRPr lang="sv-SE" sz="1100" dirty="0"/>
          </a:p>
          <a:p>
            <a:r>
              <a:rPr lang="sv-SE" sz="2400" dirty="0"/>
              <a:t>”</a:t>
            </a:r>
            <a:r>
              <a:rPr lang="am-ET" sz="2400" dirty="0">
                <a:solidFill>
                  <a:srgbClr val="0000FF"/>
                </a:solidFill>
              </a:rPr>
              <a:t>ሳትሰናከሉም እንዲጠብቃችሁ</a:t>
            </a:r>
            <a:r>
              <a:rPr lang="am-ET" sz="2400" dirty="0"/>
              <a:t>፥ </a:t>
            </a:r>
            <a:r>
              <a:rPr lang="am-ET" sz="2400" dirty="0">
                <a:solidFill>
                  <a:srgbClr val="0000FF"/>
                </a:solidFill>
              </a:rPr>
              <a:t>በክብሩም ፊት በደስታ ነውር የሌላችሁ አድርጎ እንዲያቆማችሁ ለሚችለው</a:t>
            </a:r>
            <a:r>
              <a:rPr lang="sv-SE" sz="2400" dirty="0"/>
              <a:t>” </a:t>
            </a:r>
            <a:r>
              <a:rPr lang="sv-SE" sz="1800" dirty="0"/>
              <a:t>(</a:t>
            </a:r>
            <a:r>
              <a:rPr lang="am-ET" sz="1800" dirty="0"/>
              <a:t>ይሁዳ</a:t>
            </a:r>
            <a:r>
              <a:rPr lang="sv-SE" sz="1800" dirty="0"/>
              <a:t> </a:t>
            </a:r>
            <a:r>
              <a:rPr lang="am-ET" sz="1800" dirty="0">
                <a:hlinkClick r:id="rId2" tooltip="open chapter"/>
              </a:rPr>
              <a:t>1</a:t>
            </a:r>
            <a:r>
              <a:rPr lang="am-ET" sz="1800" dirty="0"/>
              <a:t>፥</a:t>
            </a:r>
            <a:r>
              <a:rPr lang="am-ET" sz="1800" b="1" dirty="0">
                <a:hlinkClick r:id="rId3" tooltip="open verse in English + (Greek or Hebrew)"/>
              </a:rPr>
              <a:t>24</a:t>
            </a:r>
            <a:r>
              <a:rPr lang="sv-SE" sz="1800" dirty="0"/>
              <a:t>)</a:t>
            </a:r>
          </a:p>
          <a:p>
            <a:r>
              <a:rPr lang="sv-SE" sz="1800" dirty="0"/>
              <a:t>”</a:t>
            </a:r>
            <a:r>
              <a:rPr lang="am-ET" sz="2400" b="1" dirty="0">
                <a:solidFill>
                  <a:srgbClr val="0000FF"/>
                </a:solidFill>
              </a:rPr>
              <a:t>የሰላምም አምላክ ራሱ ሁለንተናችሁን ይቀድስ</a:t>
            </a:r>
            <a:r>
              <a:rPr lang="am-ET" sz="2400" dirty="0"/>
              <a:t>፤ </a:t>
            </a:r>
            <a:r>
              <a:rPr lang="am-ET" sz="2400" b="1" dirty="0">
                <a:solidFill>
                  <a:srgbClr val="0000FF"/>
                </a:solidFill>
              </a:rPr>
              <a:t>መንፈሳችሁም ነፍሳችሁም ሥጋችሁም ጌታችን ኢየሱስ ክርስቶስ በመጣ ጊዜ ያለ ነቀፋ ፈጽመው ይጠበቁ።</a:t>
            </a:r>
            <a:r>
              <a:rPr lang="sv-SE" sz="2400" b="1" dirty="0">
                <a:solidFill>
                  <a:srgbClr val="0000FF"/>
                </a:solidFill>
              </a:rPr>
              <a:t> </a:t>
            </a:r>
            <a:r>
              <a:rPr lang="am-ET" sz="2400" b="1" u="sng" dirty="0">
                <a:solidFill>
                  <a:srgbClr val="0000FF"/>
                </a:solidFill>
              </a:rPr>
              <a:t>የሚጠራችሁ የታመነ ነው፥ እርሱም ደግሞ ያደርገዋል</a:t>
            </a:r>
            <a:r>
              <a:rPr lang="am-ET" sz="2400" dirty="0"/>
              <a:t>።</a:t>
            </a:r>
            <a:r>
              <a:rPr lang="sv-SE" sz="1800" dirty="0"/>
              <a:t>” (</a:t>
            </a:r>
            <a:r>
              <a:rPr lang="am-ET" sz="2400" dirty="0"/>
              <a:t>1ኛ ተሰ</a:t>
            </a:r>
            <a:r>
              <a:rPr lang="sv-SE" sz="2400" dirty="0"/>
              <a:t>.</a:t>
            </a:r>
            <a:r>
              <a:rPr lang="am-ET" sz="2400" dirty="0"/>
              <a:t>  5</a:t>
            </a:r>
            <a:r>
              <a:rPr lang="sv-SE" sz="2400" dirty="0"/>
              <a:t>:23-24</a:t>
            </a:r>
            <a:r>
              <a:rPr lang="sv-SE" sz="1800" dirty="0"/>
              <a:t>)</a:t>
            </a:r>
            <a:endParaRPr lang="sv-SE" sz="2400" dirty="0"/>
          </a:p>
        </p:txBody>
      </p:sp>
    </p:spTree>
    <p:extLst>
      <p:ext uri="{BB962C8B-B14F-4D97-AF65-F5344CB8AC3E}">
        <p14:creationId xmlns:p14="http://schemas.microsoft.com/office/powerpoint/2010/main" val="2118996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23528" y="188640"/>
            <a:ext cx="8363272" cy="936104"/>
          </a:xfrm>
        </p:spPr>
        <p:txBody>
          <a:bodyPr>
            <a:normAutofit fontScale="90000"/>
          </a:bodyPr>
          <a:lstStyle/>
          <a:p>
            <a:r>
              <a:rPr lang="sv-SE" sz="6000" b="1" dirty="0">
                <a:solidFill>
                  <a:srgbClr val="0000FF"/>
                </a:solidFill>
                <a:effectLst>
                  <a:outerShdw blurRad="38100" dist="38100" dir="2700000" algn="tl">
                    <a:srgbClr val="000000">
                      <a:alpha val="43137"/>
                    </a:srgbClr>
                  </a:outerShdw>
                </a:effectLst>
              </a:rPr>
              <a:t>Han som har makt att…</a:t>
            </a:r>
          </a:p>
        </p:txBody>
      </p:sp>
      <p:sp>
        <p:nvSpPr>
          <p:cNvPr id="3" name="Platshållare för innehåll 2"/>
          <p:cNvSpPr>
            <a:spLocks noGrp="1"/>
          </p:cNvSpPr>
          <p:nvPr>
            <p:ph idx="1"/>
          </p:nvPr>
        </p:nvSpPr>
        <p:spPr>
          <a:xfrm>
            <a:off x="457200" y="1417638"/>
            <a:ext cx="8229600" cy="5251722"/>
          </a:xfrm>
        </p:spPr>
        <p:txBody>
          <a:bodyPr>
            <a:normAutofit lnSpcReduction="10000"/>
          </a:bodyPr>
          <a:lstStyle/>
          <a:p>
            <a:r>
              <a:rPr lang="sv-SE" sz="2800" dirty="0"/>
              <a:t>”</a:t>
            </a:r>
            <a:r>
              <a:rPr lang="sv-SE" sz="2800" b="1" baseline="30000" dirty="0"/>
              <a:t> 32 </a:t>
            </a:r>
            <a:r>
              <a:rPr lang="sv-SE" sz="2800" b="1" dirty="0">
                <a:solidFill>
                  <a:srgbClr val="0000FF"/>
                </a:solidFill>
              </a:rPr>
              <a:t>Och nu överlämnar jag er åt Gud </a:t>
            </a:r>
            <a:r>
              <a:rPr lang="sv-SE" sz="2800" dirty="0"/>
              <a:t>och hans nåderika ord, </a:t>
            </a:r>
            <a:r>
              <a:rPr lang="sv-SE" sz="2800" b="1" u="sng" dirty="0">
                <a:solidFill>
                  <a:srgbClr val="0000FF"/>
                </a:solidFill>
              </a:rPr>
              <a:t>som har makt att uppbygga er och ge åt er arvslotten bland alla dem som blivit helgade.” </a:t>
            </a:r>
            <a:r>
              <a:rPr lang="sv-SE" sz="2800" dirty="0"/>
              <a:t>(</a:t>
            </a:r>
            <a:r>
              <a:rPr lang="sv-SE" sz="2800" dirty="0" err="1"/>
              <a:t>Apl</a:t>
            </a:r>
            <a:r>
              <a:rPr lang="sv-SE" sz="2800" dirty="0"/>
              <a:t>. 20:32)</a:t>
            </a:r>
          </a:p>
          <a:p>
            <a:endParaRPr lang="sv-SE" sz="1000" dirty="0"/>
          </a:p>
          <a:p>
            <a:r>
              <a:rPr lang="sv-SE" sz="2800" dirty="0"/>
              <a:t>”</a:t>
            </a:r>
            <a:r>
              <a:rPr lang="en-US" sz="2800" b="1" baseline="30000" dirty="0"/>
              <a:t> 32 </a:t>
            </a:r>
            <a:r>
              <a:rPr lang="en-US" sz="2800" dirty="0"/>
              <a:t>And now, brethren, I commend you to God, and to the word of his grace, which is able to build you up, and to give you an inheritance among all them which are sanctified.</a:t>
            </a:r>
            <a:r>
              <a:rPr lang="sv-SE" sz="2800" dirty="0"/>
              <a:t>” (</a:t>
            </a:r>
            <a:r>
              <a:rPr lang="sv-SE" sz="2800" dirty="0" err="1"/>
              <a:t>Acts</a:t>
            </a:r>
            <a:r>
              <a:rPr lang="sv-SE" sz="2800" dirty="0"/>
              <a:t> 20:32)</a:t>
            </a:r>
          </a:p>
          <a:p>
            <a:endParaRPr lang="sv-SE" sz="1100" dirty="0"/>
          </a:p>
          <a:p>
            <a:r>
              <a:rPr lang="sv-SE" sz="2800" dirty="0"/>
              <a:t>”</a:t>
            </a:r>
            <a:r>
              <a:rPr lang="am-ET" sz="2800" dirty="0"/>
              <a:t>አሁንም ለእግዚአብሔርና ያንጻችሁ ዘንድ በቅዱሳንም ሁሉ መካከል ርስትን ይሰጣችሁ ዘንድ ለሚችል ለጸጋው ቃል አደራ ሰጥቻችኋለሁ።</a:t>
            </a:r>
            <a:r>
              <a:rPr lang="sv-SE" sz="2800" dirty="0"/>
              <a:t>” (</a:t>
            </a:r>
            <a:r>
              <a:rPr lang="am-ET" sz="2800" dirty="0"/>
              <a:t>ሐዋ</a:t>
            </a:r>
            <a:r>
              <a:rPr lang="sv-SE" sz="2800" dirty="0"/>
              <a:t>. </a:t>
            </a:r>
            <a:r>
              <a:rPr lang="am-ET" sz="2800" dirty="0">
                <a:hlinkClick r:id="rId2" tooltip="open chapter"/>
              </a:rPr>
              <a:t>20</a:t>
            </a:r>
            <a:r>
              <a:rPr lang="am-ET" sz="2800" dirty="0"/>
              <a:t>፥</a:t>
            </a:r>
            <a:r>
              <a:rPr lang="am-ET" sz="2800" b="1" dirty="0">
                <a:hlinkClick r:id="rId3" tooltip="open verse in English + (Greek or Hebrew)"/>
              </a:rPr>
              <a:t>32</a:t>
            </a:r>
            <a:r>
              <a:rPr lang="sv-SE" sz="2800" dirty="0"/>
              <a:t>)</a:t>
            </a:r>
          </a:p>
        </p:txBody>
      </p:sp>
    </p:spTree>
    <p:extLst>
      <p:ext uri="{BB962C8B-B14F-4D97-AF65-F5344CB8AC3E}">
        <p14:creationId xmlns:p14="http://schemas.microsoft.com/office/powerpoint/2010/main" val="2569515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6600" b="1" dirty="0">
                <a:solidFill>
                  <a:srgbClr val="0000FF"/>
                </a:solidFill>
                <a:effectLst>
                  <a:outerShdw blurRad="38100" dist="38100" dir="2700000" algn="tl">
                    <a:srgbClr val="000000">
                      <a:alpha val="43137"/>
                    </a:srgbClr>
                  </a:outerShdw>
                </a:effectLst>
              </a:rPr>
              <a:t>God är trofast!</a:t>
            </a:r>
          </a:p>
        </p:txBody>
      </p:sp>
      <p:sp>
        <p:nvSpPr>
          <p:cNvPr id="3" name="Platshållare för innehåll 2"/>
          <p:cNvSpPr>
            <a:spLocks noGrp="1"/>
          </p:cNvSpPr>
          <p:nvPr>
            <p:ph idx="1"/>
          </p:nvPr>
        </p:nvSpPr>
        <p:spPr/>
        <p:txBody>
          <a:bodyPr>
            <a:normAutofit fontScale="92500"/>
          </a:bodyPr>
          <a:lstStyle/>
          <a:p>
            <a:r>
              <a:rPr lang="sv-SE" sz="4400" dirty="0"/>
              <a:t>”Den är ny varje morgon, stor är din trofasthet.” (Klagovisorna 3:23)</a:t>
            </a:r>
          </a:p>
          <a:p>
            <a:r>
              <a:rPr lang="sv-SE" sz="4400" dirty="0"/>
              <a:t>”</a:t>
            </a:r>
            <a:r>
              <a:rPr lang="en-US" sz="4400" dirty="0"/>
              <a:t>They are new every morning: great is thy faithfulness.</a:t>
            </a:r>
            <a:r>
              <a:rPr lang="sv-SE" sz="4400" dirty="0"/>
              <a:t>” (Lam. 3:23)</a:t>
            </a:r>
          </a:p>
          <a:p>
            <a:r>
              <a:rPr lang="sv-SE" sz="4400" dirty="0"/>
              <a:t>”</a:t>
            </a:r>
            <a:r>
              <a:rPr lang="am-ET" sz="4400" dirty="0"/>
              <a:t>ማለዳ ማለዳ አዲስ ነው፤ </a:t>
            </a:r>
            <a:r>
              <a:rPr lang="am-ET" sz="4400" b="1" dirty="0">
                <a:solidFill>
                  <a:srgbClr val="0000FF"/>
                </a:solidFill>
              </a:rPr>
              <a:t>ታማኝነትህ</a:t>
            </a:r>
            <a:r>
              <a:rPr lang="am-ET" sz="4400" dirty="0"/>
              <a:t> ብዙ ነው።</a:t>
            </a:r>
            <a:r>
              <a:rPr lang="sv-SE" sz="4400" dirty="0"/>
              <a:t>” (</a:t>
            </a:r>
            <a:r>
              <a:rPr lang="am-ET" sz="4400" dirty="0"/>
              <a:t>ሰቆ</a:t>
            </a:r>
            <a:r>
              <a:rPr lang="sv-SE" sz="4400" dirty="0"/>
              <a:t>.</a:t>
            </a:r>
            <a:r>
              <a:rPr lang="am-ET" sz="4400" dirty="0"/>
              <a:t> ኤር</a:t>
            </a:r>
            <a:r>
              <a:rPr lang="sv-SE" sz="4400" dirty="0"/>
              <a:t>.</a:t>
            </a:r>
            <a:r>
              <a:rPr lang="am-ET" sz="4400" dirty="0"/>
              <a:t> 3፥</a:t>
            </a:r>
            <a:r>
              <a:rPr lang="sv-SE" sz="4400" dirty="0"/>
              <a:t>23)</a:t>
            </a:r>
          </a:p>
        </p:txBody>
      </p:sp>
    </p:spTree>
    <p:extLst>
      <p:ext uri="{BB962C8B-B14F-4D97-AF65-F5344CB8AC3E}">
        <p14:creationId xmlns:p14="http://schemas.microsoft.com/office/powerpoint/2010/main" val="2015084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23528" y="260648"/>
            <a:ext cx="8363272" cy="1008112"/>
          </a:xfrm>
        </p:spPr>
        <p:txBody>
          <a:bodyPr>
            <a:normAutofit/>
          </a:bodyPr>
          <a:lstStyle/>
          <a:p>
            <a:r>
              <a:rPr lang="sv-SE" sz="4800" b="1" dirty="0">
                <a:solidFill>
                  <a:srgbClr val="0000FF"/>
                </a:solidFill>
                <a:effectLst>
                  <a:outerShdw blurRad="38100" dist="38100" dir="2700000" algn="tl">
                    <a:srgbClr val="000000">
                      <a:alpha val="43137"/>
                    </a:srgbClr>
                  </a:outerShdw>
                </a:effectLst>
              </a:rPr>
              <a:t>En av Andens frukter i våra liv!</a:t>
            </a:r>
          </a:p>
        </p:txBody>
      </p:sp>
      <p:sp>
        <p:nvSpPr>
          <p:cNvPr id="3" name="Platshållare för innehåll 2"/>
          <p:cNvSpPr>
            <a:spLocks noGrp="1"/>
          </p:cNvSpPr>
          <p:nvPr>
            <p:ph idx="1"/>
          </p:nvPr>
        </p:nvSpPr>
        <p:spPr>
          <a:xfrm>
            <a:off x="457200" y="1268760"/>
            <a:ext cx="8229600" cy="5400600"/>
          </a:xfrm>
        </p:spPr>
        <p:txBody>
          <a:bodyPr>
            <a:normAutofit fontScale="92500"/>
          </a:bodyPr>
          <a:lstStyle/>
          <a:p>
            <a:r>
              <a:rPr lang="sv-SE" dirty="0"/>
              <a:t>”</a:t>
            </a:r>
            <a:r>
              <a:rPr lang="sv-SE" b="1" baseline="30000" dirty="0"/>
              <a:t> 22 </a:t>
            </a:r>
            <a:r>
              <a:rPr lang="sv-SE" dirty="0"/>
              <a:t> Andens frukt däremot är kärlek, glädje, frid, tålamod, vänlighet, godhet,  trohet</a:t>
            </a:r>
            <a:r>
              <a:rPr lang="sv-SE" baseline="30000" dirty="0"/>
              <a:t>[</a:t>
            </a:r>
            <a:r>
              <a:rPr lang="sv-SE" baseline="30000" dirty="0">
                <a:hlinkClick r:id="rId2" tooltip="See footnote a"/>
              </a:rPr>
              <a:t>a</a:t>
            </a:r>
            <a:r>
              <a:rPr lang="sv-SE" baseline="30000" dirty="0"/>
              <a:t>]</a:t>
            </a:r>
            <a:r>
              <a:rPr lang="sv-SE" dirty="0"/>
              <a:t>, </a:t>
            </a:r>
            <a:r>
              <a:rPr lang="sv-SE" b="1" baseline="30000" dirty="0"/>
              <a:t>23 </a:t>
            </a:r>
            <a:r>
              <a:rPr lang="sv-SE" dirty="0"/>
              <a:t> mildhet, självbehärskning. Sådant är lagen inte emot.” Gal. 5:22-23 </a:t>
            </a:r>
            <a:r>
              <a:rPr lang="sv-SE" sz="2200" dirty="0"/>
              <a:t>SFB15 </a:t>
            </a:r>
            <a:r>
              <a:rPr lang="sv-SE" sz="1700" dirty="0"/>
              <a:t>(</a:t>
            </a:r>
            <a:r>
              <a:rPr lang="sv-SE" sz="1700" b="1" dirty="0"/>
              <a:t>Footnotes</a:t>
            </a:r>
            <a:r>
              <a:rPr lang="sv-SE" sz="2200" b="1" dirty="0"/>
              <a:t>:´</a:t>
            </a:r>
            <a:r>
              <a:rPr lang="sv-SE" sz="1700" dirty="0">
                <a:hlinkClick r:id="rId3" tooltip="Go to Galaterbrevet 5:22"/>
              </a:rPr>
              <a:t>5:22</a:t>
            </a:r>
            <a:r>
              <a:rPr lang="sv-SE" sz="1700" dirty="0"/>
              <a:t> </a:t>
            </a:r>
            <a:r>
              <a:rPr lang="sv-SE" sz="1700" i="1" dirty="0"/>
              <a:t>trohet</a:t>
            </a:r>
            <a:r>
              <a:rPr lang="sv-SE" sz="1700" dirty="0"/>
              <a:t> </a:t>
            </a:r>
            <a:r>
              <a:rPr lang="sv-SE" sz="1400" dirty="0"/>
              <a:t>  </a:t>
            </a:r>
            <a:r>
              <a:rPr lang="sv-SE" sz="1900" b="1" dirty="0"/>
              <a:t>Annan översättning: "</a:t>
            </a:r>
            <a:r>
              <a:rPr lang="sv-SE" sz="2600" b="1" dirty="0">
                <a:solidFill>
                  <a:srgbClr val="0000FF"/>
                </a:solidFill>
              </a:rPr>
              <a:t>tro</a:t>
            </a:r>
            <a:r>
              <a:rPr lang="sv-SE" sz="1900" b="1" dirty="0"/>
              <a:t>".) </a:t>
            </a:r>
          </a:p>
          <a:p>
            <a:r>
              <a:rPr lang="sv-SE" sz="4300" dirty="0"/>
              <a:t>”</a:t>
            </a:r>
            <a:r>
              <a:rPr lang="en-US" b="1" baseline="30000" dirty="0"/>
              <a:t>22 </a:t>
            </a:r>
            <a:r>
              <a:rPr lang="en-US" dirty="0"/>
              <a:t>But the fruit of the Spirit is love, joy, peace, longsuffering, gentleness, goodness, faith, </a:t>
            </a:r>
            <a:r>
              <a:rPr lang="en-US" b="1" baseline="30000" dirty="0"/>
              <a:t>23 </a:t>
            </a:r>
            <a:r>
              <a:rPr lang="en-US" dirty="0"/>
              <a:t>Meekness, temperance: against such there is no law.</a:t>
            </a:r>
            <a:r>
              <a:rPr lang="sv-SE" sz="3900" dirty="0"/>
              <a:t>”</a:t>
            </a:r>
          </a:p>
          <a:p>
            <a:r>
              <a:rPr lang="sv-SE" sz="3900" dirty="0"/>
              <a:t>”</a:t>
            </a:r>
            <a:r>
              <a:rPr lang="am-ET" dirty="0"/>
              <a:t>የመንፈስ ፍሬ ግን ፍቅር፥ ደስታ፥ ሰላም፥ ትዕግሥት፥ ቸርነት፥ በጎነት፥ </a:t>
            </a:r>
            <a:r>
              <a:rPr lang="am-ET" u="sng" dirty="0">
                <a:solidFill>
                  <a:srgbClr val="0000FF"/>
                </a:solidFill>
              </a:rPr>
              <a:t>እምነት</a:t>
            </a:r>
            <a:r>
              <a:rPr lang="am-ET" dirty="0"/>
              <a:t>፥ የውሃት፥ ራስን መግዛት ነው።</a:t>
            </a:r>
            <a:r>
              <a:rPr lang="sv-SE" dirty="0"/>
              <a:t>” </a:t>
            </a:r>
            <a:r>
              <a:rPr lang="sv-SE" sz="2600" dirty="0"/>
              <a:t>(</a:t>
            </a:r>
            <a:r>
              <a:rPr lang="am-ET" sz="2600" dirty="0"/>
              <a:t>ገላትያ 5፥</a:t>
            </a:r>
            <a:r>
              <a:rPr lang="sv-SE" sz="2200" dirty="0"/>
              <a:t>22</a:t>
            </a:r>
            <a:r>
              <a:rPr lang="sv-SE" sz="2600" dirty="0"/>
              <a:t>)</a:t>
            </a:r>
            <a:endParaRPr lang="sv-SE" sz="3900" dirty="0"/>
          </a:p>
        </p:txBody>
      </p:sp>
    </p:spTree>
    <p:extLst>
      <p:ext uri="{BB962C8B-B14F-4D97-AF65-F5344CB8AC3E}">
        <p14:creationId xmlns:p14="http://schemas.microsoft.com/office/powerpoint/2010/main" val="1342644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850106"/>
          </a:xfrm>
        </p:spPr>
        <p:txBody>
          <a:bodyPr>
            <a:normAutofit/>
          </a:bodyPr>
          <a:lstStyle/>
          <a:p>
            <a:r>
              <a:rPr lang="sv-SE" sz="4800" b="1" dirty="0">
                <a:solidFill>
                  <a:srgbClr val="0000FF"/>
                </a:solidFill>
                <a:effectLst>
                  <a:outerShdw blurRad="38100" dist="38100" dir="2700000" algn="tl">
                    <a:srgbClr val="000000">
                      <a:alpha val="43137"/>
                    </a:srgbClr>
                  </a:outerShdw>
                </a:effectLst>
              </a:rPr>
              <a:t>Frågor som behandlas i ämnet:</a:t>
            </a:r>
          </a:p>
        </p:txBody>
      </p:sp>
      <p:sp>
        <p:nvSpPr>
          <p:cNvPr id="3" name="Platshållare för innehåll 2"/>
          <p:cNvSpPr>
            <a:spLocks noGrp="1"/>
          </p:cNvSpPr>
          <p:nvPr>
            <p:ph idx="1"/>
          </p:nvPr>
        </p:nvSpPr>
        <p:spPr>
          <a:xfrm>
            <a:off x="323528" y="1196752"/>
            <a:ext cx="8496944" cy="5328592"/>
          </a:xfrm>
        </p:spPr>
        <p:txBody>
          <a:bodyPr>
            <a:normAutofit fontScale="55000" lnSpcReduction="20000"/>
          </a:bodyPr>
          <a:lstStyle/>
          <a:p>
            <a:r>
              <a:rPr lang="sv-SE" b="1" dirty="0"/>
              <a:t>Vad är tro?</a:t>
            </a:r>
          </a:p>
          <a:p>
            <a:pPr lvl="1"/>
            <a:r>
              <a:rPr lang="sv-SE" sz="2200" dirty="0"/>
              <a:t>Vad säger Bibeln om tro (</a:t>
            </a:r>
            <a:r>
              <a:rPr lang="sv-SE" sz="2200" dirty="0" err="1"/>
              <a:t>Heb</a:t>
            </a:r>
            <a:r>
              <a:rPr lang="sv-SE" sz="2200" dirty="0"/>
              <a:t>. 11: 1-3)</a:t>
            </a:r>
          </a:p>
          <a:p>
            <a:pPr lvl="1"/>
            <a:r>
              <a:rPr lang="sv-SE" sz="2200" dirty="0"/>
              <a:t>Betydelsen av ordet (lexikon)</a:t>
            </a:r>
          </a:p>
          <a:p>
            <a:r>
              <a:rPr lang="sv-SE" b="1" dirty="0"/>
              <a:t>Varför är tro så viktigt?</a:t>
            </a:r>
          </a:p>
          <a:p>
            <a:pPr lvl="1"/>
            <a:r>
              <a:rPr lang="sv-SE" sz="2300" dirty="0"/>
              <a:t>Tro är en förutsättning för </a:t>
            </a:r>
            <a:r>
              <a:rPr lang="sv-SE" sz="2300" b="1" dirty="0">
                <a:solidFill>
                  <a:srgbClr val="0000FF"/>
                </a:solidFill>
              </a:rPr>
              <a:t>vår frälsning</a:t>
            </a:r>
            <a:r>
              <a:rPr lang="sv-SE" sz="2300" dirty="0"/>
              <a:t>! (Mark 16:16 &amp; Ef. 2:8)</a:t>
            </a:r>
          </a:p>
          <a:p>
            <a:pPr lvl="1"/>
            <a:r>
              <a:rPr lang="sv-SE" sz="2300" dirty="0"/>
              <a:t>Det är bättre att lita på/tro på Gud än på människor (Ps. 118:8)</a:t>
            </a:r>
          </a:p>
          <a:p>
            <a:pPr lvl="1"/>
            <a:r>
              <a:rPr lang="sv-SE" sz="2300" dirty="0"/>
              <a:t>Det är omöjligt att behaga Gud utan tro (det är Guds väg) (</a:t>
            </a:r>
            <a:r>
              <a:rPr lang="sv-SE" sz="2300" dirty="0" err="1"/>
              <a:t>Heb</a:t>
            </a:r>
            <a:r>
              <a:rPr lang="sv-SE" sz="2300" dirty="0"/>
              <a:t>. 11:6)</a:t>
            </a:r>
          </a:p>
          <a:p>
            <a:pPr lvl="1"/>
            <a:r>
              <a:rPr lang="sv-SE" sz="2300" dirty="0"/>
              <a:t>Den rättfärdige ska leva av tro (</a:t>
            </a:r>
            <a:r>
              <a:rPr lang="sv-SE" sz="2400" dirty="0"/>
              <a:t>Rom. 1:17</a:t>
            </a:r>
            <a:r>
              <a:rPr lang="sv-SE" sz="2400" i="1" dirty="0"/>
              <a:t>)</a:t>
            </a:r>
            <a:endParaRPr lang="sv-SE" sz="2300" dirty="0"/>
          </a:p>
          <a:p>
            <a:pPr lvl="1"/>
            <a:r>
              <a:rPr lang="sv-SE" sz="2300" dirty="0"/>
              <a:t>För att leva/vandra i </a:t>
            </a:r>
            <a:r>
              <a:rPr lang="sv-SE" sz="2300" b="1" dirty="0">
                <a:solidFill>
                  <a:srgbClr val="0000FF"/>
                </a:solidFill>
              </a:rPr>
              <a:t>ett heligt liv </a:t>
            </a:r>
            <a:r>
              <a:rPr lang="sv-SE" sz="2300" dirty="0"/>
              <a:t>som ärar Gud (Rom. 1:17)</a:t>
            </a:r>
          </a:p>
          <a:p>
            <a:pPr lvl="1"/>
            <a:r>
              <a:rPr lang="sv-SE" sz="2300" dirty="0"/>
              <a:t>Att se i tros ögon gör att vi uthärdar (</a:t>
            </a:r>
            <a:r>
              <a:rPr lang="sv-SE" sz="2300" dirty="0" err="1"/>
              <a:t>Heb</a:t>
            </a:r>
            <a:r>
              <a:rPr lang="sv-SE" sz="2300" dirty="0"/>
              <a:t>. 3:27)</a:t>
            </a:r>
          </a:p>
          <a:p>
            <a:pPr lvl="1"/>
            <a:r>
              <a:rPr lang="sv-SE" sz="2300" dirty="0"/>
              <a:t>För att härda ut/stå fast i</a:t>
            </a:r>
            <a:r>
              <a:rPr lang="sv-SE" sz="2300" b="1" dirty="0"/>
              <a:t> </a:t>
            </a:r>
            <a:r>
              <a:rPr lang="sv-SE" sz="2300" b="1" dirty="0">
                <a:solidFill>
                  <a:srgbClr val="0000FF"/>
                </a:solidFill>
              </a:rPr>
              <a:t>lidande</a:t>
            </a:r>
            <a:r>
              <a:rPr lang="sv-SE" sz="2300" b="1" dirty="0"/>
              <a:t> </a:t>
            </a:r>
            <a:r>
              <a:rPr lang="sv-SE" sz="2300" dirty="0"/>
              <a:t>och prövning (2 Kor. 4:17-18) </a:t>
            </a:r>
          </a:p>
          <a:p>
            <a:pPr lvl="1"/>
            <a:r>
              <a:rPr lang="sv-SE" sz="2300" dirty="0"/>
              <a:t>Gud är trovärdig! (Nahum 1:7)</a:t>
            </a:r>
          </a:p>
          <a:p>
            <a:pPr lvl="1"/>
            <a:r>
              <a:rPr lang="sv-SE" sz="2300" dirty="0"/>
              <a:t>Han som har makt att… (</a:t>
            </a:r>
            <a:r>
              <a:rPr lang="sv-SE" sz="2300" dirty="0" err="1"/>
              <a:t>Apl</a:t>
            </a:r>
            <a:r>
              <a:rPr lang="sv-SE" sz="2300" dirty="0"/>
              <a:t>. 20:32)</a:t>
            </a:r>
          </a:p>
          <a:p>
            <a:pPr lvl="1"/>
            <a:r>
              <a:rPr lang="sv-SE" sz="2300" dirty="0"/>
              <a:t>Gud är en trofast Gud (Klag. 3:23)</a:t>
            </a:r>
          </a:p>
          <a:p>
            <a:pPr lvl="1"/>
            <a:r>
              <a:rPr lang="sv-SE" sz="2200" dirty="0"/>
              <a:t>Det är en av Andens frukter i vår liv (Gal. 5:22)</a:t>
            </a:r>
          </a:p>
          <a:p>
            <a:pPr lvl="1"/>
            <a:r>
              <a:rPr lang="sv-SE" sz="2200" dirty="0"/>
              <a:t>Att inte lita på Gud har grava konsekvenser (</a:t>
            </a:r>
            <a:r>
              <a:rPr lang="sv-SE" sz="2400" dirty="0"/>
              <a:t>Jeremia 17:5)</a:t>
            </a:r>
          </a:p>
          <a:p>
            <a:pPr lvl="1"/>
            <a:r>
              <a:rPr lang="sv-SE" sz="2400" dirty="0"/>
              <a:t>Det är en del av Kristi sinne (2 Kor. 5:6-7)</a:t>
            </a:r>
            <a:endParaRPr lang="sv-SE" sz="2200" dirty="0"/>
          </a:p>
          <a:p>
            <a:r>
              <a:rPr lang="sv-SE" b="1" dirty="0"/>
              <a:t>Hur får man tro?</a:t>
            </a:r>
          </a:p>
          <a:p>
            <a:pPr lvl="1"/>
            <a:r>
              <a:rPr lang="sv-SE" sz="2200" dirty="0"/>
              <a:t>Tron kommer av predikan (Rom. 10:17)</a:t>
            </a:r>
          </a:p>
          <a:p>
            <a:pPr lvl="1"/>
            <a:r>
              <a:rPr lang="sv-SE" sz="2200" dirty="0"/>
              <a:t>Tron växer ”från tro till tro”. (</a:t>
            </a:r>
            <a:r>
              <a:rPr lang="sv-SE" sz="2400" dirty="0"/>
              <a:t>Rom. 1:17</a:t>
            </a:r>
            <a:r>
              <a:rPr lang="sv-SE" sz="2200" dirty="0"/>
              <a:t>)</a:t>
            </a:r>
          </a:p>
          <a:p>
            <a:r>
              <a:rPr lang="sv-SE" b="1" dirty="0"/>
              <a:t>Vår tro kommer att prövas!</a:t>
            </a:r>
          </a:p>
          <a:p>
            <a:pPr lvl="1"/>
            <a:r>
              <a:rPr lang="sv-SE" sz="2200" dirty="0"/>
              <a:t>Tron prövas för att äktheten i vår tro skall visa sig (1 Pet. 1:6-7)</a:t>
            </a:r>
          </a:p>
          <a:p>
            <a:r>
              <a:rPr lang="sv-SE" sz="3300" b="1" dirty="0"/>
              <a:t>Tro leder till seger!</a:t>
            </a:r>
          </a:p>
          <a:p>
            <a:pPr lvl="1"/>
            <a:r>
              <a:rPr lang="sv-SE" dirty="0"/>
              <a:t>Vi besegrar världen genom tro på Gud (1:a Joh. </a:t>
            </a:r>
            <a:r>
              <a:rPr lang="sv-SE"/>
              <a:t>5:4-5)</a:t>
            </a:r>
            <a:endParaRPr lang="sv-SE" dirty="0"/>
          </a:p>
          <a:p>
            <a:endParaRPr lang="sv-SE" dirty="0"/>
          </a:p>
        </p:txBody>
      </p:sp>
    </p:spTree>
    <p:extLst>
      <p:ext uri="{BB962C8B-B14F-4D97-AF65-F5344CB8AC3E}">
        <p14:creationId xmlns:p14="http://schemas.microsoft.com/office/powerpoint/2010/main" val="1998448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7848" y="116632"/>
            <a:ext cx="8568952" cy="1483568"/>
          </a:xfrm>
        </p:spPr>
        <p:txBody>
          <a:bodyPr>
            <a:noAutofit/>
          </a:bodyPr>
          <a:lstStyle/>
          <a:p>
            <a:r>
              <a:rPr lang="sv-SE" sz="5000" b="1" dirty="0">
                <a:solidFill>
                  <a:srgbClr val="0000FF"/>
                </a:solidFill>
                <a:effectLst>
                  <a:outerShdw blurRad="38100" dist="38100" dir="2700000" algn="tl">
                    <a:srgbClr val="000000">
                      <a:alpha val="43137"/>
                    </a:srgbClr>
                  </a:outerShdw>
                </a:effectLst>
              </a:rPr>
              <a:t>Att inte lita på Gud har grava konsekvenser!</a:t>
            </a:r>
          </a:p>
        </p:txBody>
      </p:sp>
      <p:sp>
        <p:nvSpPr>
          <p:cNvPr id="3" name="Platshållare för innehåll 2"/>
          <p:cNvSpPr>
            <a:spLocks noGrp="1"/>
          </p:cNvSpPr>
          <p:nvPr>
            <p:ph idx="1"/>
          </p:nvPr>
        </p:nvSpPr>
        <p:spPr>
          <a:xfrm>
            <a:off x="467544" y="1600200"/>
            <a:ext cx="8352928" cy="5257800"/>
          </a:xfrm>
        </p:spPr>
        <p:txBody>
          <a:bodyPr>
            <a:normAutofit fontScale="92500" lnSpcReduction="10000"/>
          </a:bodyPr>
          <a:lstStyle/>
          <a:p>
            <a:r>
              <a:rPr lang="sv-SE" dirty="0"/>
              <a:t>”Så säger </a:t>
            </a:r>
            <a:r>
              <a:rPr lang="sv-SE" cap="small" dirty="0"/>
              <a:t>Herren</a:t>
            </a:r>
            <a:r>
              <a:rPr lang="sv-SE" dirty="0"/>
              <a:t>: </a:t>
            </a:r>
            <a:r>
              <a:rPr lang="sv-SE" b="1" dirty="0">
                <a:solidFill>
                  <a:srgbClr val="0000FF"/>
                </a:solidFill>
              </a:rPr>
              <a:t>Förbannad är den som litar till människor och söker sin styrka i det som är kött och vars hjärta vänder sig bort från </a:t>
            </a:r>
            <a:r>
              <a:rPr lang="sv-SE" b="1" cap="small" dirty="0">
                <a:solidFill>
                  <a:srgbClr val="0000FF"/>
                </a:solidFill>
              </a:rPr>
              <a:t>Herren</a:t>
            </a:r>
            <a:r>
              <a:rPr lang="sv-SE" dirty="0"/>
              <a:t>.” (Jeremia 17:5)</a:t>
            </a:r>
          </a:p>
          <a:p>
            <a:endParaRPr lang="sv-SE" sz="1100" dirty="0"/>
          </a:p>
          <a:p>
            <a:r>
              <a:rPr lang="sv-SE" dirty="0"/>
              <a:t>”</a:t>
            </a:r>
            <a:r>
              <a:rPr lang="en-US" b="1" baseline="30000" dirty="0"/>
              <a:t> 5 </a:t>
            </a:r>
            <a:r>
              <a:rPr lang="en-US" dirty="0"/>
              <a:t>Thus </a:t>
            </a:r>
            <a:r>
              <a:rPr lang="en-US" dirty="0" err="1"/>
              <a:t>saith</a:t>
            </a:r>
            <a:r>
              <a:rPr lang="en-US" dirty="0"/>
              <a:t> the </a:t>
            </a:r>
            <a:r>
              <a:rPr lang="en-US" cap="small" dirty="0"/>
              <a:t>Lord</a:t>
            </a:r>
            <a:r>
              <a:rPr lang="en-US" dirty="0"/>
              <a:t>; Cursed be the man that </a:t>
            </a:r>
            <a:r>
              <a:rPr lang="en-US" dirty="0" err="1"/>
              <a:t>trusteth</a:t>
            </a:r>
            <a:r>
              <a:rPr lang="en-US" dirty="0"/>
              <a:t> in man, and </a:t>
            </a:r>
            <a:r>
              <a:rPr lang="en-US" dirty="0" err="1"/>
              <a:t>maketh</a:t>
            </a:r>
            <a:r>
              <a:rPr lang="en-US" dirty="0"/>
              <a:t> flesh his arm, and whose heart </a:t>
            </a:r>
            <a:r>
              <a:rPr lang="en-US" dirty="0" err="1"/>
              <a:t>departeth</a:t>
            </a:r>
            <a:r>
              <a:rPr lang="en-US" dirty="0"/>
              <a:t> from the </a:t>
            </a:r>
            <a:r>
              <a:rPr lang="en-US" cap="small" dirty="0"/>
              <a:t>Lord</a:t>
            </a:r>
            <a:r>
              <a:rPr lang="en-US" dirty="0"/>
              <a:t>.” </a:t>
            </a:r>
            <a:r>
              <a:rPr lang="sv-SE" dirty="0"/>
              <a:t>Jeremia 17:5</a:t>
            </a:r>
          </a:p>
          <a:p>
            <a:endParaRPr lang="sv-SE" sz="1100" dirty="0"/>
          </a:p>
          <a:p>
            <a:r>
              <a:rPr lang="sv-SE" dirty="0"/>
              <a:t>”</a:t>
            </a:r>
            <a:r>
              <a:rPr lang="am-ET" dirty="0"/>
              <a:t>እግዚአብሔር እንዲህ ይላል፦ በሰው የሚታመን ሥጋ ለባሹንም ክንዱ የሚያደርግ ልቡም ከእግዚአብሔር የሚመለስ ሰው ርጉም ነው።</a:t>
            </a:r>
            <a:r>
              <a:rPr lang="sv-SE" dirty="0"/>
              <a:t>” (</a:t>
            </a:r>
            <a:r>
              <a:rPr lang="am-ET" dirty="0"/>
              <a:t>ኤር</a:t>
            </a:r>
            <a:r>
              <a:rPr lang="sv-SE" dirty="0"/>
              <a:t>. </a:t>
            </a:r>
            <a:r>
              <a:rPr lang="am-ET" dirty="0">
                <a:hlinkClick r:id="rId2" tooltip="open chapter"/>
              </a:rPr>
              <a:t>17</a:t>
            </a:r>
            <a:r>
              <a:rPr lang="am-ET" dirty="0"/>
              <a:t>፥</a:t>
            </a:r>
            <a:r>
              <a:rPr lang="am-ET" b="1" dirty="0">
                <a:hlinkClick r:id="rId3" tooltip="open verse in English + (Greek or Hebrew)"/>
              </a:rPr>
              <a:t>5</a:t>
            </a:r>
            <a:r>
              <a:rPr lang="sv-SE" dirty="0"/>
              <a:t>)</a:t>
            </a:r>
          </a:p>
        </p:txBody>
      </p:sp>
    </p:spTree>
    <p:extLst>
      <p:ext uri="{BB962C8B-B14F-4D97-AF65-F5344CB8AC3E}">
        <p14:creationId xmlns:p14="http://schemas.microsoft.com/office/powerpoint/2010/main" val="1743252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79512" y="0"/>
            <a:ext cx="8856984" cy="1417638"/>
          </a:xfrm>
        </p:spPr>
        <p:txBody>
          <a:bodyPr>
            <a:normAutofit fontScale="90000"/>
          </a:bodyPr>
          <a:lstStyle/>
          <a:p>
            <a:r>
              <a:rPr lang="sv-SE" b="1" dirty="0">
                <a:solidFill>
                  <a:srgbClr val="0000FF"/>
                </a:solidFill>
                <a:effectLst>
                  <a:outerShdw blurRad="38100" dist="38100" dir="2700000" algn="tl">
                    <a:srgbClr val="000000">
                      <a:alpha val="43137"/>
                    </a:srgbClr>
                  </a:outerShdw>
                </a:effectLst>
              </a:rPr>
              <a:t>Att välja att inte tro har konsekvenser</a:t>
            </a:r>
          </a:p>
        </p:txBody>
      </p:sp>
      <p:sp>
        <p:nvSpPr>
          <p:cNvPr id="3" name="Platshållare för innehåll 2"/>
          <p:cNvSpPr>
            <a:spLocks noGrp="1"/>
          </p:cNvSpPr>
          <p:nvPr>
            <p:ph idx="1"/>
          </p:nvPr>
        </p:nvSpPr>
        <p:spPr>
          <a:xfrm>
            <a:off x="457200" y="1268760"/>
            <a:ext cx="8435280" cy="5400600"/>
          </a:xfrm>
        </p:spPr>
        <p:txBody>
          <a:bodyPr>
            <a:normAutofit fontScale="92500"/>
          </a:bodyPr>
          <a:lstStyle/>
          <a:p>
            <a:r>
              <a:rPr lang="en-US" dirty="0"/>
              <a:t>“</a:t>
            </a:r>
            <a:r>
              <a:rPr lang="sv-SE" b="1" baseline="30000" dirty="0"/>
              <a:t>18 </a:t>
            </a:r>
            <a:r>
              <a:rPr lang="sv-SE" dirty="0"/>
              <a:t> Den som tror på honom blir inte dömd. Men </a:t>
            </a:r>
            <a:r>
              <a:rPr lang="sv-SE" b="1" dirty="0">
                <a:solidFill>
                  <a:srgbClr val="0000FF"/>
                </a:solidFill>
              </a:rPr>
              <a:t>den som inte tror </a:t>
            </a:r>
            <a:r>
              <a:rPr lang="sv-SE" b="1" dirty="0"/>
              <a:t>är redan dömd, eftersom han inte tror på Guds enfödde Sons namn</a:t>
            </a:r>
            <a:r>
              <a:rPr lang="sv-SE" dirty="0"/>
              <a:t>.</a:t>
            </a:r>
            <a:r>
              <a:rPr lang="en-US" dirty="0"/>
              <a:t>” (Joh. 3:18)</a:t>
            </a:r>
          </a:p>
          <a:p>
            <a:endParaRPr lang="en-US" sz="1200" dirty="0"/>
          </a:p>
          <a:p>
            <a:r>
              <a:rPr lang="en-US" dirty="0"/>
              <a:t>“He that believeth on him is not condemned: but </a:t>
            </a:r>
            <a:r>
              <a:rPr lang="en-US" b="1" dirty="0">
                <a:solidFill>
                  <a:srgbClr val="0000FF"/>
                </a:solidFill>
              </a:rPr>
              <a:t>he that believeth not is condemned already, because he hath not believed in the name of the only begotten Son of God</a:t>
            </a:r>
            <a:r>
              <a:rPr lang="en-US" dirty="0"/>
              <a:t>.” (John 3:18) </a:t>
            </a:r>
          </a:p>
          <a:p>
            <a:endParaRPr lang="sv-SE" sz="1000" dirty="0"/>
          </a:p>
          <a:p>
            <a:r>
              <a:rPr lang="sv-SE" b="1" dirty="0"/>
              <a:t>”</a:t>
            </a:r>
            <a:r>
              <a:rPr lang="am-ET" b="1" dirty="0"/>
              <a:t>18</a:t>
            </a:r>
            <a:r>
              <a:rPr lang="am-ET" dirty="0"/>
              <a:t> በእርሱ በሚያምን አይፈረድበትም፤ በማያምን ግን በአንዱ በእግዚአብሔር ልጅ ስም ስላላመነ አሁን ተፈርዶበታል።</a:t>
            </a:r>
            <a:r>
              <a:rPr lang="sv-SE" dirty="0"/>
              <a:t>” (</a:t>
            </a:r>
            <a:r>
              <a:rPr lang="am-ET" dirty="0"/>
              <a:t>ዮሐ</a:t>
            </a:r>
            <a:r>
              <a:rPr lang="sv-SE" dirty="0"/>
              <a:t>.</a:t>
            </a:r>
            <a:r>
              <a:rPr lang="am-ET" dirty="0"/>
              <a:t> 3፤</a:t>
            </a:r>
            <a:r>
              <a:rPr lang="sv-SE" dirty="0"/>
              <a:t>18)</a:t>
            </a:r>
          </a:p>
          <a:p>
            <a:endParaRPr lang="sv-SE" dirty="0"/>
          </a:p>
        </p:txBody>
      </p:sp>
    </p:spTree>
    <p:extLst>
      <p:ext uri="{BB962C8B-B14F-4D97-AF65-F5344CB8AC3E}">
        <p14:creationId xmlns:p14="http://schemas.microsoft.com/office/powerpoint/2010/main" val="4184029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0"/>
            <a:ext cx="8229600" cy="980728"/>
          </a:xfrm>
        </p:spPr>
        <p:txBody>
          <a:bodyPr>
            <a:normAutofit/>
          </a:bodyPr>
          <a:lstStyle/>
          <a:p>
            <a:r>
              <a:rPr lang="sv-SE" sz="4800" b="1" dirty="0"/>
              <a:t>En del av ”Kristi sinne”</a:t>
            </a:r>
          </a:p>
        </p:txBody>
      </p:sp>
      <p:sp>
        <p:nvSpPr>
          <p:cNvPr id="3" name="Platshållare för innehåll 2"/>
          <p:cNvSpPr>
            <a:spLocks noGrp="1"/>
          </p:cNvSpPr>
          <p:nvPr>
            <p:ph idx="1"/>
          </p:nvPr>
        </p:nvSpPr>
        <p:spPr>
          <a:xfrm>
            <a:off x="251520" y="836712"/>
            <a:ext cx="8712968" cy="5832648"/>
          </a:xfrm>
        </p:spPr>
        <p:txBody>
          <a:bodyPr>
            <a:normAutofit fontScale="92500"/>
          </a:bodyPr>
          <a:lstStyle/>
          <a:p>
            <a:r>
              <a:rPr lang="sv-SE" sz="2000" b="1" dirty="0"/>
              <a:t>4 </a:t>
            </a:r>
            <a:r>
              <a:rPr lang="sv-SE" sz="2000" dirty="0"/>
              <a:t> ”När nu Kristus har fått lida till kroppen ska också </a:t>
            </a:r>
            <a:r>
              <a:rPr lang="sv-SE" sz="2000" b="1" dirty="0"/>
              <a:t>ni </a:t>
            </a:r>
            <a:r>
              <a:rPr lang="sv-SE" sz="2000" b="1" dirty="0">
                <a:solidFill>
                  <a:srgbClr val="0000FF"/>
                </a:solidFill>
              </a:rPr>
              <a:t>beväpna er med samma sinne.</a:t>
            </a:r>
            <a:r>
              <a:rPr lang="sv-SE" sz="2000" dirty="0">
                <a:solidFill>
                  <a:srgbClr val="0000FF"/>
                </a:solidFill>
              </a:rPr>
              <a:t> </a:t>
            </a:r>
            <a:r>
              <a:rPr lang="sv-SE" sz="2000" dirty="0"/>
              <a:t>Den som fått lida till kroppen har slutat med att synda, </a:t>
            </a:r>
            <a:r>
              <a:rPr lang="sv-SE" sz="2000" b="1" baseline="30000" dirty="0"/>
              <a:t>2 </a:t>
            </a:r>
            <a:r>
              <a:rPr lang="sv-SE" sz="2000" dirty="0"/>
              <a:t> så att han resten av tiden här i sin kropp inte längre lever efter människors begär utan efter Guds vilja.” (1 Petrusbrevet 4:1-2)</a:t>
            </a:r>
          </a:p>
          <a:p>
            <a:r>
              <a:rPr lang="sv-SE" sz="2000" b="1" baseline="30000" dirty="0"/>
              <a:t>6 </a:t>
            </a:r>
            <a:r>
              <a:rPr lang="sv-SE" sz="2000" dirty="0"/>
              <a:t> ”Därför är vi alltid vid gott mod, även om vi vet att vi är borta från Herren så länge vi är hemma i kroppen. </a:t>
            </a:r>
            <a:r>
              <a:rPr lang="sv-SE" sz="2000" b="1" baseline="30000" dirty="0"/>
              <a:t>7 </a:t>
            </a:r>
            <a:r>
              <a:rPr lang="sv-SE" sz="2000" b="1" u="sng" dirty="0">
                <a:solidFill>
                  <a:srgbClr val="0000FF"/>
                </a:solidFill>
              </a:rPr>
              <a:t>Vi lever här i tro, utan att se</a:t>
            </a:r>
            <a:r>
              <a:rPr lang="sv-SE" sz="2000" dirty="0">
                <a:solidFill>
                  <a:srgbClr val="0000FF"/>
                </a:solidFill>
              </a:rPr>
              <a:t>.” </a:t>
            </a:r>
            <a:r>
              <a:rPr lang="sv-SE" sz="2000" dirty="0"/>
              <a:t>(2 Korintierbrevet 5:6-7)	</a:t>
            </a:r>
          </a:p>
          <a:p>
            <a:endParaRPr lang="en-US" sz="1100" b="1" baseline="30000" dirty="0"/>
          </a:p>
          <a:p>
            <a:r>
              <a:rPr lang="en-US" sz="2000" b="1" dirty="0"/>
              <a:t>4 </a:t>
            </a:r>
            <a:r>
              <a:rPr lang="en-US" sz="2000" dirty="0"/>
              <a:t>Forasmuch then as Christ hath suffered for us in the flesh, arm yourselves likewise with the same mind: for he that hath suffered in the flesh hath ceased from sin; </a:t>
            </a:r>
            <a:r>
              <a:rPr lang="en-US" sz="2000" b="1" baseline="30000" dirty="0"/>
              <a:t>2 </a:t>
            </a:r>
            <a:r>
              <a:rPr lang="en-US" sz="2000" dirty="0"/>
              <a:t>That he no longer should live the rest of his time in the flesh to the lusts of men, but to the will of God.</a:t>
            </a:r>
          </a:p>
          <a:p>
            <a:endParaRPr lang="en-US" sz="1100" b="1" baseline="30000" dirty="0"/>
          </a:p>
          <a:p>
            <a:r>
              <a:rPr lang="en-US" sz="2000" b="1" baseline="30000" dirty="0"/>
              <a:t>6 </a:t>
            </a:r>
            <a:r>
              <a:rPr lang="en-US" sz="2000" dirty="0"/>
              <a:t>Therefore we are always confident, knowing that, whilst we are at home in the body, we are absent from the Lord:</a:t>
            </a:r>
            <a:r>
              <a:rPr lang="en-US" sz="2000" b="1" baseline="30000" dirty="0"/>
              <a:t>7 </a:t>
            </a:r>
            <a:r>
              <a:rPr lang="en-US" sz="2000" dirty="0"/>
              <a:t>(For we walk by faith, not by sight:) </a:t>
            </a:r>
            <a:r>
              <a:rPr lang="sv-SE" sz="2000" dirty="0"/>
              <a:t>2 </a:t>
            </a:r>
            <a:r>
              <a:rPr lang="sv-SE" sz="2000" dirty="0" err="1"/>
              <a:t>Cor</a:t>
            </a:r>
            <a:r>
              <a:rPr lang="sv-SE" sz="2000" dirty="0"/>
              <a:t>. 5:6-7</a:t>
            </a:r>
          </a:p>
          <a:p>
            <a:endParaRPr lang="sv-SE" sz="1100" dirty="0"/>
          </a:p>
          <a:p>
            <a:r>
              <a:rPr lang="sv-SE" sz="2000" dirty="0"/>
              <a:t>”</a:t>
            </a:r>
            <a:r>
              <a:rPr lang="am-ET" sz="2000" dirty="0"/>
              <a:t>ክርስቶስም በሥጋ ስለ እኛ መከራን ስለተቀበለ፥ ከእንግዲህ ወዲህ በሥጋ ልትኖሩ በቀረላችሁ ዘመን እንደ እግዚአብሔር ፈቃድ እንጂ እንደ ሰው ምኞት እንዳትኖሩ፥ እናንተ ደግሞ </a:t>
            </a:r>
            <a:r>
              <a:rPr lang="am-ET" sz="2000" b="1" dirty="0">
                <a:solidFill>
                  <a:srgbClr val="0000FF"/>
                </a:solidFill>
              </a:rPr>
              <a:t>ያን አሳብ እንደ ዕቃ ጦር አድርጋችሁ</a:t>
            </a:r>
            <a:r>
              <a:rPr lang="sv-SE" sz="2000" b="1" dirty="0">
                <a:solidFill>
                  <a:srgbClr val="0000FF"/>
                </a:solidFill>
              </a:rPr>
              <a:t> </a:t>
            </a:r>
            <a:r>
              <a:rPr lang="am-ET" sz="2000" b="1" dirty="0">
                <a:solidFill>
                  <a:srgbClr val="0000FF"/>
                </a:solidFill>
              </a:rPr>
              <a:t>ያዙት</a:t>
            </a:r>
            <a:r>
              <a:rPr lang="am-ET" sz="2000" dirty="0"/>
              <a:t>፥ በሥጋ መከራን የተቀበለ ኃጢአትን ትቶአልና።</a:t>
            </a:r>
            <a:r>
              <a:rPr lang="sv-SE" sz="2000" dirty="0"/>
              <a:t>” (</a:t>
            </a:r>
            <a:r>
              <a:rPr lang="am-ET" sz="2000" dirty="0"/>
              <a:t>1ኛ ጴጥ</a:t>
            </a:r>
            <a:r>
              <a:rPr lang="sv-SE" sz="2000" dirty="0"/>
              <a:t>. </a:t>
            </a:r>
            <a:r>
              <a:rPr lang="am-ET" sz="2000" dirty="0">
                <a:hlinkClick r:id="rId2" tooltip="open chapter"/>
              </a:rPr>
              <a:t>4</a:t>
            </a:r>
            <a:r>
              <a:rPr lang="am-ET" sz="2000" dirty="0"/>
              <a:t>፥</a:t>
            </a:r>
            <a:r>
              <a:rPr lang="am-ET" sz="2000" b="1" dirty="0">
                <a:hlinkClick r:id="rId3" tooltip="open verse in English + (Greek or Hebrew)"/>
              </a:rPr>
              <a:t>1-2</a:t>
            </a:r>
            <a:r>
              <a:rPr lang="sv-SE" sz="2000" dirty="0"/>
              <a:t>)</a:t>
            </a:r>
          </a:p>
          <a:p>
            <a:r>
              <a:rPr lang="sv-SE" sz="2000" dirty="0"/>
              <a:t>”</a:t>
            </a:r>
            <a:r>
              <a:rPr lang="am-ET" sz="2000" dirty="0"/>
              <a:t>እንግዲህ ሁልጊዜ ታምነን፥ </a:t>
            </a:r>
            <a:r>
              <a:rPr lang="am-ET" sz="2000" b="1" dirty="0">
                <a:solidFill>
                  <a:srgbClr val="0000FF"/>
                </a:solidFill>
              </a:rPr>
              <a:t>በእምነት እንጂ በማየት አንመላለስምና </a:t>
            </a:r>
            <a:r>
              <a:rPr lang="am-ET" sz="2000" dirty="0"/>
              <a:t>በሥጋ ስናድር ከጌታ ተለይተን በስደት እንዳለን የምናውቅ ከሆንን፥</a:t>
            </a:r>
            <a:r>
              <a:rPr lang="sv-SE" sz="2000" dirty="0"/>
              <a:t>…” (</a:t>
            </a:r>
            <a:r>
              <a:rPr lang="am-ET" sz="2000" dirty="0"/>
              <a:t>2ኛ ወደ ቆሮ</a:t>
            </a:r>
            <a:r>
              <a:rPr lang="sv-SE" sz="2000" dirty="0"/>
              <a:t>. </a:t>
            </a:r>
            <a:r>
              <a:rPr lang="am-ET" sz="2000" u="sng" dirty="0">
                <a:hlinkClick r:id="rId4" tooltip="open chapter"/>
              </a:rPr>
              <a:t>5</a:t>
            </a:r>
            <a:r>
              <a:rPr lang="am-ET" sz="2000" dirty="0"/>
              <a:t>፥</a:t>
            </a:r>
            <a:r>
              <a:rPr lang="am-ET" sz="2000" b="1" dirty="0">
                <a:hlinkClick r:id="rId5" tooltip="open verse in English + (Greek or Hebrew)"/>
              </a:rPr>
              <a:t>6-7</a:t>
            </a:r>
            <a:r>
              <a:rPr lang="sv-SE" sz="2000" dirty="0"/>
              <a:t>)</a:t>
            </a:r>
          </a:p>
        </p:txBody>
      </p:sp>
    </p:spTree>
    <p:extLst>
      <p:ext uri="{BB962C8B-B14F-4D97-AF65-F5344CB8AC3E}">
        <p14:creationId xmlns:p14="http://schemas.microsoft.com/office/powerpoint/2010/main" val="3459224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116632"/>
            <a:ext cx="8229600" cy="1152128"/>
          </a:xfrm>
        </p:spPr>
        <p:txBody>
          <a:bodyPr>
            <a:normAutofit/>
          </a:bodyPr>
          <a:lstStyle/>
          <a:p>
            <a:r>
              <a:rPr lang="sv-SE" sz="6000" b="1" dirty="0">
                <a:solidFill>
                  <a:srgbClr val="0000FF"/>
                </a:solidFill>
                <a:effectLst>
                  <a:outerShdw blurRad="38100" dist="38100" dir="2700000" algn="tl">
                    <a:srgbClr val="000000">
                      <a:alpha val="43137"/>
                    </a:srgbClr>
                  </a:outerShdw>
                </a:effectLst>
              </a:rPr>
              <a:t>Kristi sinne (forts.)</a:t>
            </a:r>
          </a:p>
        </p:txBody>
      </p:sp>
      <p:sp>
        <p:nvSpPr>
          <p:cNvPr id="3" name="Platshållare för innehåll 2"/>
          <p:cNvSpPr>
            <a:spLocks noGrp="1"/>
          </p:cNvSpPr>
          <p:nvPr>
            <p:ph idx="1"/>
          </p:nvPr>
        </p:nvSpPr>
        <p:spPr>
          <a:xfrm>
            <a:off x="457200" y="1268760"/>
            <a:ext cx="8229600" cy="5328592"/>
          </a:xfrm>
        </p:spPr>
        <p:txBody>
          <a:bodyPr>
            <a:normAutofit lnSpcReduction="10000"/>
          </a:bodyPr>
          <a:lstStyle/>
          <a:p>
            <a:r>
              <a:rPr lang="sv-SE" dirty="0"/>
              <a:t>”</a:t>
            </a:r>
            <a:r>
              <a:rPr lang="sv-SE" b="1" dirty="0">
                <a:solidFill>
                  <a:srgbClr val="0000FF"/>
                </a:solidFill>
              </a:rPr>
              <a:t>Kämpa trons goda kamp</a:t>
            </a:r>
            <a:r>
              <a:rPr lang="sv-SE" dirty="0"/>
              <a:t>, grip det eviga livet som du blev kallad till och som du bekände dig till genom att avge den goda bekännelsen inför många vittnen." (1 Tim. 1:12)</a:t>
            </a:r>
          </a:p>
          <a:p>
            <a:r>
              <a:rPr lang="sv-SE" dirty="0"/>
              <a:t>”</a:t>
            </a:r>
            <a:r>
              <a:rPr lang="sv-SE" b="1" dirty="0">
                <a:solidFill>
                  <a:srgbClr val="0000FF"/>
                </a:solidFill>
              </a:rPr>
              <a:t>Fight the </a:t>
            </a:r>
            <a:r>
              <a:rPr lang="sv-SE" b="1" dirty="0" err="1">
                <a:solidFill>
                  <a:srgbClr val="0000FF"/>
                </a:solidFill>
              </a:rPr>
              <a:t>good</a:t>
            </a:r>
            <a:r>
              <a:rPr lang="sv-SE" b="1" dirty="0">
                <a:solidFill>
                  <a:srgbClr val="0000FF"/>
                </a:solidFill>
              </a:rPr>
              <a:t> fight </a:t>
            </a:r>
            <a:r>
              <a:rPr lang="sv-SE" b="1" dirty="0" err="1">
                <a:solidFill>
                  <a:srgbClr val="0000FF"/>
                </a:solidFill>
              </a:rPr>
              <a:t>of</a:t>
            </a:r>
            <a:r>
              <a:rPr lang="sv-SE" b="1" dirty="0">
                <a:solidFill>
                  <a:srgbClr val="0000FF"/>
                </a:solidFill>
              </a:rPr>
              <a:t> </a:t>
            </a:r>
            <a:r>
              <a:rPr lang="sv-SE" b="1" dirty="0" err="1">
                <a:solidFill>
                  <a:srgbClr val="0000FF"/>
                </a:solidFill>
              </a:rPr>
              <a:t>faith</a:t>
            </a:r>
            <a:r>
              <a:rPr lang="sv-SE" dirty="0"/>
              <a:t>, </a:t>
            </a:r>
            <a:r>
              <a:rPr lang="sv-SE" dirty="0" err="1"/>
              <a:t>lay</a:t>
            </a:r>
            <a:r>
              <a:rPr lang="sv-SE" dirty="0"/>
              <a:t> </a:t>
            </a:r>
            <a:r>
              <a:rPr lang="sv-SE" dirty="0" err="1"/>
              <a:t>hold</a:t>
            </a:r>
            <a:r>
              <a:rPr lang="sv-SE" dirty="0"/>
              <a:t> on </a:t>
            </a:r>
            <a:r>
              <a:rPr lang="sv-SE" dirty="0" err="1"/>
              <a:t>eternal</a:t>
            </a:r>
            <a:r>
              <a:rPr lang="sv-SE" dirty="0"/>
              <a:t> </a:t>
            </a:r>
            <a:r>
              <a:rPr lang="sv-SE" dirty="0" err="1"/>
              <a:t>life</a:t>
            </a:r>
            <a:r>
              <a:rPr lang="sv-SE" dirty="0"/>
              <a:t>, </a:t>
            </a:r>
            <a:r>
              <a:rPr lang="sv-SE" dirty="0" err="1"/>
              <a:t>whereunto</a:t>
            </a:r>
            <a:r>
              <a:rPr lang="sv-SE" dirty="0"/>
              <a:t> </a:t>
            </a:r>
            <a:r>
              <a:rPr lang="sv-SE" dirty="0" err="1"/>
              <a:t>thou</a:t>
            </a:r>
            <a:r>
              <a:rPr lang="sv-SE" dirty="0"/>
              <a:t> art </a:t>
            </a:r>
            <a:r>
              <a:rPr lang="sv-SE" dirty="0" err="1"/>
              <a:t>also</a:t>
            </a:r>
            <a:r>
              <a:rPr lang="sv-SE" dirty="0"/>
              <a:t> </a:t>
            </a:r>
            <a:r>
              <a:rPr lang="sv-SE" dirty="0" err="1"/>
              <a:t>called</a:t>
            </a:r>
            <a:r>
              <a:rPr lang="sv-SE" dirty="0"/>
              <a:t>, and hast </a:t>
            </a:r>
            <a:r>
              <a:rPr lang="sv-SE" dirty="0" err="1"/>
              <a:t>professed</a:t>
            </a:r>
            <a:r>
              <a:rPr lang="sv-SE" dirty="0"/>
              <a:t> a </a:t>
            </a:r>
            <a:r>
              <a:rPr lang="sv-SE" dirty="0" err="1"/>
              <a:t>good</a:t>
            </a:r>
            <a:r>
              <a:rPr lang="sv-SE" dirty="0"/>
              <a:t> profession </a:t>
            </a:r>
            <a:r>
              <a:rPr lang="sv-SE" dirty="0" err="1"/>
              <a:t>before</a:t>
            </a:r>
            <a:r>
              <a:rPr lang="sv-SE" dirty="0"/>
              <a:t> </a:t>
            </a:r>
            <a:r>
              <a:rPr lang="sv-SE" dirty="0" err="1"/>
              <a:t>many</a:t>
            </a:r>
            <a:r>
              <a:rPr lang="sv-SE" dirty="0"/>
              <a:t> </a:t>
            </a:r>
            <a:r>
              <a:rPr lang="sv-SE" dirty="0" err="1"/>
              <a:t>witnesses</a:t>
            </a:r>
            <a:r>
              <a:rPr lang="sv-SE" dirty="0"/>
              <a:t>” (1 Tim. 1:12)</a:t>
            </a:r>
          </a:p>
          <a:p>
            <a:r>
              <a:rPr lang="sv-SE" dirty="0"/>
              <a:t>"</a:t>
            </a:r>
            <a:r>
              <a:rPr lang="sv-SE" b="1" dirty="0" err="1">
                <a:solidFill>
                  <a:srgbClr val="0000FF"/>
                </a:solidFill>
              </a:rPr>
              <a:t>መልካሙን</a:t>
            </a:r>
            <a:r>
              <a:rPr lang="sv-SE" b="1" dirty="0">
                <a:solidFill>
                  <a:srgbClr val="0000FF"/>
                </a:solidFill>
              </a:rPr>
              <a:t> </a:t>
            </a:r>
            <a:r>
              <a:rPr lang="sv-SE" b="1" dirty="0" err="1">
                <a:solidFill>
                  <a:srgbClr val="0000FF"/>
                </a:solidFill>
              </a:rPr>
              <a:t>የእምነት</a:t>
            </a:r>
            <a:r>
              <a:rPr lang="sv-SE" b="1" dirty="0">
                <a:solidFill>
                  <a:srgbClr val="0000FF"/>
                </a:solidFill>
              </a:rPr>
              <a:t> </a:t>
            </a:r>
            <a:r>
              <a:rPr lang="sv-SE" b="1" dirty="0" err="1">
                <a:solidFill>
                  <a:srgbClr val="0000FF"/>
                </a:solidFill>
              </a:rPr>
              <a:t>ገድል</a:t>
            </a:r>
            <a:r>
              <a:rPr lang="sv-SE" b="1" dirty="0">
                <a:solidFill>
                  <a:srgbClr val="0000FF"/>
                </a:solidFill>
              </a:rPr>
              <a:t> </a:t>
            </a:r>
            <a:r>
              <a:rPr lang="sv-SE" b="1" dirty="0" err="1">
                <a:solidFill>
                  <a:srgbClr val="0000FF"/>
                </a:solidFill>
              </a:rPr>
              <a:t>ተጋደል</a:t>
            </a:r>
            <a:r>
              <a:rPr lang="sv-SE" dirty="0"/>
              <a:t>፥ </a:t>
            </a:r>
            <a:r>
              <a:rPr lang="sv-SE" dirty="0" err="1"/>
              <a:t>የተጠራህለትንም</a:t>
            </a:r>
            <a:r>
              <a:rPr lang="sv-SE" dirty="0"/>
              <a:t> </a:t>
            </a:r>
            <a:r>
              <a:rPr lang="sv-SE" dirty="0" err="1"/>
              <a:t>በብዙም</a:t>
            </a:r>
            <a:r>
              <a:rPr lang="sv-SE" dirty="0"/>
              <a:t> </a:t>
            </a:r>
            <a:r>
              <a:rPr lang="sv-SE" dirty="0" err="1"/>
              <a:t>ምስክሮች</a:t>
            </a:r>
            <a:r>
              <a:rPr lang="sv-SE" dirty="0"/>
              <a:t> </a:t>
            </a:r>
            <a:r>
              <a:rPr lang="sv-SE" dirty="0" err="1"/>
              <a:t>ፊት</a:t>
            </a:r>
            <a:r>
              <a:rPr lang="sv-SE" dirty="0"/>
              <a:t> </a:t>
            </a:r>
            <a:r>
              <a:rPr lang="sv-SE" dirty="0" err="1"/>
              <a:t>በመልካም</a:t>
            </a:r>
            <a:r>
              <a:rPr lang="sv-SE" dirty="0"/>
              <a:t> </a:t>
            </a:r>
            <a:r>
              <a:rPr lang="sv-SE" dirty="0" err="1"/>
              <a:t>መታመን</a:t>
            </a:r>
            <a:r>
              <a:rPr lang="sv-SE" dirty="0"/>
              <a:t> </a:t>
            </a:r>
            <a:r>
              <a:rPr lang="sv-SE" dirty="0" err="1"/>
              <a:t>የታመንህለትን</a:t>
            </a:r>
            <a:r>
              <a:rPr lang="sv-SE" dirty="0"/>
              <a:t> </a:t>
            </a:r>
            <a:r>
              <a:rPr lang="sv-SE" dirty="0" err="1"/>
              <a:t>የዘላለምን</a:t>
            </a:r>
            <a:r>
              <a:rPr lang="sv-SE" dirty="0"/>
              <a:t> </a:t>
            </a:r>
            <a:r>
              <a:rPr lang="sv-SE" dirty="0" err="1"/>
              <a:t>ሕይወት</a:t>
            </a:r>
            <a:r>
              <a:rPr lang="sv-SE" dirty="0"/>
              <a:t> </a:t>
            </a:r>
            <a:r>
              <a:rPr lang="sv-SE" dirty="0" err="1"/>
              <a:t>ያዝ</a:t>
            </a:r>
            <a:r>
              <a:rPr lang="sv-SE" dirty="0"/>
              <a:t>።” (1ኛ </a:t>
            </a:r>
            <a:r>
              <a:rPr lang="sv-SE" dirty="0" err="1"/>
              <a:t>ጢሞ</a:t>
            </a:r>
            <a:r>
              <a:rPr lang="sv-SE" dirty="0"/>
              <a:t>. 6:12)  </a:t>
            </a:r>
          </a:p>
        </p:txBody>
      </p:sp>
    </p:spTree>
    <p:extLst>
      <p:ext uri="{BB962C8B-B14F-4D97-AF65-F5344CB8AC3E}">
        <p14:creationId xmlns:p14="http://schemas.microsoft.com/office/powerpoint/2010/main" val="3621426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sz="6000" b="1" dirty="0">
                <a:solidFill>
                  <a:srgbClr val="0000FF"/>
                </a:solidFill>
                <a:effectLst>
                  <a:outerShdw blurRad="38100" dist="38100" dir="2700000" algn="tl">
                    <a:srgbClr val="000000">
                      <a:alpha val="43137"/>
                    </a:srgbClr>
                  </a:outerShdw>
                </a:effectLst>
              </a:rPr>
              <a:t>Tron kommer av predikan!</a:t>
            </a:r>
          </a:p>
        </p:txBody>
      </p:sp>
      <p:sp>
        <p:nvSpPr>
          <p:cNvPr id="3" name="Platshållare för innehåll 2"/>
          <p:cNvSpPr>
            <a:spLocks noGrp="1"/>
          </p:cNvSpPr>
          <p:nvPr>
            <p:ph idx="1"/>
          </p:nvPr>
        </p:nvSpPr>
        <p:spPr/>
        <p:txBody>
          <a:bodyPr/>
          <a:lstStyle/>
          <a:p>
            <a:r>
              <a:rPr lang="sv-SE" dirty="0"/>
              <a:t>”</a:t>
            </a:r>
            <a:r>
              <a:rPr lang="sv-SE" b="1" baseline="30000" dirty="0"/>
              <a:t> 17 </a:t>
            </a:r>
            <a:r>
              <a:rPr lang="sv-SE" dirty="0"/>
              <a:t>Alltså kommer tron av predikan, men predikan i kraft av Kristi ord.” (Rom. 10:17)</a:t>
            </a:r>
          </a:p>
          <a:p>
            <a:endParaRPr lang="sv-SE" dirty="0"/>
          </a:p>
          <a:p>
            <a:r>
              <a:rPr lang="sv-SE" dirty="0"/>
              <a:t>”</a:t>
            </a:r>
            <a:r>
              <a:rPr lang="en-US" b="1" baseline="30000" dirty="0"/>
              <a:t>17 </a:t>
            </a:r>
            <a:r>
              <a:rPr lang="en-US" dirty="0"/>
              <a:t>So then faith cometh by hearing, and hearing by the word of God.</a:t>
            </a:r>
            <a:r>
              <a:rPr lang="sv-SE" dirty="0"/>
              <a:t>” (Rom. 10:17)</a:t>
            </a:r>
          </a:p>
          <a:p>
            <a:endParaRPr lang="sv-SE" dirty="0"/>
          </a:p>
          <a:p>
            <a:r>
              <a:rPr lang="sv-SE" dirty="0"/>
              <a:t>”</a:t>
            </a:r>
            <a:r>
              <a:rPr lang="am-ET" dirty="0"/>
              <a:t>እንግዲያስ እምነት ከመስማት ነው መስማትም በእግዚአብሔር ቃል ነው።</a:t>
            </a:r>
            <a:r>
              <a:rPr lang="sv-SE" dirty="0"/>
              <a:t>” (</a:t>
            </a:r>
            <a:r>
              <a:rPr lang="am-ET" dirty="0"/>
              <a:t>ሮሜ</a:t>
            </a:r>
            <a:r>
              <a:rPr lang="sv-SE" dirty="0"/>
              <a:t>. </a:t>
            </a:r>
            <a:r>
              <a:rPr lang="am-ET" dirty="0">
                <a:hlinkClick r:id="rId3" tooltip="open chapter"/>
              </a:rPr>
              <a:t>10</a:t>
            </a:r>
            <a:r>
              <a:rPr lang="am-ET" dirty="0"/>
              <a:t>፥</a:t>
            </a:r>
            <a:r>
              <a:rPr lang="am-ET" b="1" dirty="0">
                <a:hlinkClick r:id="rId4" tooltip="open verse in English + (Greek or Hebrew)"/>
              </a:rPr>
              <a:t>17</a:t>
            </a:r>
            <a:r>
              <a:rPr lang="sv-SE" dirty="0"/>
              <a:t>)</a:t>
            </a:r>
          </a:p>
        </p:txBody>
      </p:sp>
    </p:spTree>
    <p:extLst>
      <p:ext uri="{BB962C8B-B14F-4D97-AF65-F5344CB8AC3E}">
        <p14:creationId xmlns:p14="http://schemas.microsoft.com/office/powerpoint/2010/main" val="600064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1520" y="260648"/>
            <a:ext cx="8568952" cy="1339552"/>
          </a:xfrm>
        </p:spPr>
        <p:txBody>
          <a:bodyPr>
            <a:noAutofit/>
          </a:bodyPr>
          <a:lstStyle/>
          <a:p>
            <a:r>
              <a:rPr lang="sv-SE" sz="4800" b="1" dirty="0">
                <a:solidFill>
                  <a:srgbClr val="0000FF"/>
                </a:solidFill>
                <a:effectLst>
                  <a:outerShdw blurRad="38100" dist="38100" dir="2700000" algn="tl">
                    <a:srgbClr val="000000">
                      <a:alpha val="43137"/>
                    </a:srgbClr>
                  </a:outerShdw>
                </a:effectLst>
              </a:rPr>
              <a:t>Tron kommer av predikan (forts.)</a:t>
            </a:r>
          </a:p>
        </p:txBody>
      </p:sp>
      <p:sp>
        <p:nvSpPr>
          <p:cNvPr id="3" name="Platshållare för innehåll 2"/>
          <p:cNvSpPr>
            <a:spLocks noGrp="1"/>
          </p:cNvSpPr>
          <p:nvPr>
            <p:ph idx="1"/>
          </p:nvPr>
        </p:nvSpPr>
        <p:spPr/>
        <p:txBody>
          <a:bodyPr>
            <a:normAutofit fontScale="85000" lnSpcReduction="10000"/>
          </a:bodyPr>
          <a:lstStyle/>
          <a:p>
            <a:r>
              <a:rPr lang="sv-SE" dirty="0"/>
              <a:t>”</a:t>
            </a:r>
            <a:r>
              <a:rPr lang="en-US" dirty="0"/>
              <a:t>So then &lt;</a:t>
            </a:r>
            <a:r>
              <a:rPr lang="en-US" dirty="0">
                <a:hlinkClick r:id="rId2"/>
              </a:rPr>
              <a:t>686</a:t>
            </a:r>
            <a:r>
              <a:rPr lang="en-US" dirty="0"/>
              <a:t>&gt; faith  &lt;</a:t>
            </a:r>
            <a:r>
              <a:rPr lang="en-US" dirty="0">
                <a:hlinkClick r:id="rId3"/>
              </a:rPr>
              <a:t>4102</a:t>
            </a:r>
            <a:r>
              <a:rPr lang="en-US" dirty="0"/>
              <a:t>&gt; [cometh] by  &lt;</a:t>
            </a:r>
            <a:r>
              <a:rPr lang="en-US" dirty="0">
                <a:hlinkClick r:id="rId4"/>
              </a:rPr>
              <a:t>1537</a:t>
            </a:r>
            <a:r>
              <a:rPr lang="en-US" dirty="0"/>
              <a:t>&gt; hearing  &lt;</a:t>
            </a:r>
            <a:r>
              <a:rPr lang="en-US" dirty="0">
                <a:hlinkClick r:id="rId5"/>
              </a:rPr>
              <a:t>189</a:t>
            </a:r>
            <a:r>
              <a:rPr lang="en-US" dirty="0"/>
              <a:t>&gt;_, and  &lt;</a:t>
            </a:r>
            <a:r>
              <a:rPr lang="en-US" dirty="0">
                <a:hlinkClick r:id="rId6"/>
              </a:rPr>
              <a:t>1161</a:t>
            </a:r>
            <a:r>
              <a:rPr lang="en-US" dirty="0"/>
              <a:t>&gt; hearing  &lt;</a:t>
            </a:r>
            <a:r>
              <a:rPr lang="en-US" dirty="0">
                <a:hlinkClick r:id="rId5"/>
              </a:rPr>
              <a:t>189</a:t>
            </a:r>
            <a:r>
              <a:rPr lang="en-US" dirty="0"/>
              <a:t>&gt; by  &lt;</a:t>
            </a:r>
            <a:r>
              <a:rPr lang="en-US" dirty="0">
                <a:hlinkClick r:id="rId7"/>
              </a:rPr>
              <a:t>1223</a:t>
            </a:r>
            <a:r>
              <a:rPr lang="en-US" dirty="0"/>
              <a:t>&gt; the word  &lt;</a:t>
            </a:r>
            <a:r>
              <a:rPr lang="en-US" b="1" dirty="0">
                <a:highlight>
                  <a:srgbClr val="FFFF00"/>
                </a:highlight>
                <a:hlinkClick r:id="rId8"/>
              </a:rPr>
              <a:t>4487</a:t>
            </a:r>
            <a:r>
              <a:rPr lang="en-US" dirty="0"/>
              <a:t>&gt; of God  &lt;</a:t>
            </a:r>
            <a:r>
              <a:rPr lang="en-US" dirty="0">
                <a:hlinkClick r:id="rId9"/>
              </a:rPr>
              <a:t>2316</a:t>
            </a:r>
            <a:r>
              <a:rPr lang="en-US" dirty="0"/>
              <a:t>&gt;_”</a:t>
            </a:r>
          </a:p>
          <a:p>
            <a:endParaRPr lang="en-US" dirty="0"/>
          </a:p>
          <a:p>
            <a:r>
              <a:rPr lang="sv-SE" sz="3900" b="1" dirty="0">
                <a:solidFill>
                  <a:srgbClr val="0000FF"/>
                </a:solidFill>
                <a:effectLst>
                  <a:outerShdw blurRad="38100" dist="38100" dir="2700000" algn="tl">
                    <a:srgbClr val="000000">
                      <a:alpha val="43137"/>
                    </a:srgbClr>
                  </a:outerShdw>
                </a:effectLst>
              </a:rPr>
              <a:t>”</a:t>
            </a:r>
            <a:r>
              <a:rPr lang="sv-SE" sz="3900" b="1" dirty="0" err="1">
                <a:solidFill>
                  <a:srgbClr val="0000FF"/>
                </a:solidFill>
                <a:effectLst>
                  <a:outerShdw blurRad="38100" dist="38100" dir="2700000" algn="tl">
                    <a:srgbClr val="000000">
                      <a:alpha val="43137"/>
                    </a:srgbClr>
                  </a:outerShdw>
                </a:effectLst>
              </a:rPr>
              <a:t>rhema</a:t>
            </a:r>
            <a:r>
              <a:rPr lang="sv-SE" sz="3900" b="1" dirty="0">
                <a:solidFill>
                  <a:srgbClr val="0000FF"/>
                </a:solidFill>
                <a:effectLst>
                  <a:outerShdw blurRad="38100" dist="38100" dir="2700000" algn="tl">
                    <a:srgbClr val="000000">
                      <a:alpha val="43137"/>
                    </a:srgbClr>
                  </a:outerShdw>
                </a:effectLst>
              </a:rPr>
              <a:t>” &lt;</a:t>
            </a:r>
            <a:r>
              <a:rPr lang="sv-SE" sz="3900" b="1" u="sng" dirty="0">
                <a:solidFill>
                  <a:srgbClr val="0000FF"/>
                </a:solidFill>
                <a:effectLst>
                  <a:outerShdw blurRad="38100" dist="38100" dir="2700000" algn="tl">
                    <a:srgbClr val="000000">
                      <a:alpha val="43137"/>
                    </a:srgbClr>
                  </a:outerShdw>
                </a:effectLst>
                <a:hlinkClick r:id="rId10"/>
              </a:rPr>
              <a:t>4487</a:t>
            </a:r>
            <a:r>
              <a:rPr lang="sv-SE" sz="3900" b="1" dirty="0">
                <a:solidFill>
                  <a:srgbClr val="0000FF"/>
                </a:solidFill>
                <a:effectLst>
                  <a:outerShdw blurRad="38100" dist="38100" dir="2700000" algn="tl">
                    <a:srgbClr val="000000">
                      <a:alpha val="43137"/>
                    </a:srgbClr>
                  </a:outerShdw>
                </a:effectLst>
              </a:rPr>
              <a:t>&gt;</a:t>
            </a:r>
            <a:endParaRPr lang="sv-SE" sz="3900" dirty="0"/>
          </a:p>
          <a:p>
            <a:pPr lvl="1"/>
            <a:r>
              <a:rPr lang="sv-SE" sz="3500" dirty="0"/>
              <a:t>”</a:t>
            </a:r>
            <a:r>
              <a:rPr lang="sv-SE" sz="3500" b="1" dirty="0" err="1">
                <a:solidFill>
                  <a:srgbClr val="0000FF"/>
                </a:solidFill>
              </a:rPr>
              <a:t>that</a:t>
            </a:r>
            <a:r>
              <a:rPr lang="sv-SE" sz="3500" b="1" dirty="0">
                <a:solidFill>
                  <a:srgbClr val="0000FF"/>
                </a:solidFill>
              </a:rPr>
              <a:t> </a:t>
            </a:r>
            <a:r>
              <a:rPr lang="sv-SE" sz="3500" b="1" dirty="0" err="1">
                <a:solidFill>
                  <a:srgbClr val="0000FF"/>
                </a:solidFill>
              </a:rPr>
              <a:t>which</a:t>
            </a:r>
            <a:r>
              <a:rPr lang="sv-SE" sz="3500" b="1" dirty="0">
                <a:solidFill>
                  <a:srgbClr val="0000FF"/>
                </a:solidFill>
              </a:rPr>
              <a:t> is or has </a:t>
            </a:r>
            <a:r>
              <a:rPr lang="sv-SE" sz="3500" b="1" dirty="0" err="1">
                <a:solidFill>
                  <a:srgbClr val="0000FF"/>
                </a:solidFill>
              </a:rPr>
              <a:t>been</a:t>
            </a:r>
            <a:r>
              <a:rPr lang="sv-SE" sz="3500" b="1" dirty="0">
                <a:solidFill>
                  <a:srgbClr val="0000FF"/>
                </a:solidFill>
              </a:rPr>
              <a:t> </a:t>
            </a:r>
            <a:r>
              <a:rPr lang="sv-SE" sz="3500" b="1" dirty="0" err="1">
                <a:solidFill>
                  <a:srgbClr val="0000FF"/>
                </a:solidFill>
              </a:rPr>
              <a:t>uttered</a:t>
            </a:r>
            <a:r>
              <a:rPr lang="sv-SE" sz="3500" b="1" dirty="0">
                <a:solidFill>
                  <a:srgbClr val="0000FF"/>
                </a:solidFill>
              </a:rPr>
              <a:t> by the </a:t>
            </a:r>
            <a:r>
              <a:rPr lang="sv-SE" sz="3500" b="1" dirty="0" err="1">
                <a:solidFill>
                  <a:srgbClr val="0000FF"/>
                </a:solidFill>
              </a:rPr>
              <a:t>living</a:t>
            </a:r>
            <a:r>
              <a:rPr lang="sv-SE" sz="3500" b="1" dirty="0">
                <a:solidFill>
                  <a:srgbClr val="0000FF"/>
                </a:solidFill>
              </a:rPr>
              <a:t> voice</a:t>
            </a:r>
            <a:r>
              <a:rPr lang="sv-SE" sz="3500" dirty="0"/>
              <a:t>”, </a:t>
            </a:r>
          </a:p>
          <a:p>
            <a:pPr lvl="1"/>
            <a:r>
              <a:rPr lang="sv-SE" sz="3500" dirty="0"/>
              <a:t>”</a:t>
            </a:r>
            <a:r>
              <a:rPr lang="sv-SE" sz="3500" b="1" dirty="0" err="1">
                <a:solidFill>
                  <a:srgbClr val="0000FF"/>
                </a:solidFill>
              </a:rPr>
              <a:t>thing</a:t>
            </a:r>
            <a:r>
              <a:rPr lang="sv-SE" sz="3500" b="1" dirty="0">
                <a:solidFill>
                  <a:srgbClr val="0000FF"/>
                </a:solidFill>
              </a:rPr>
              <a:t> </a:t>
            </a:r>
            <a:r>
              <a:rPr lang="sv-SE" sz="3500" b="1" dirty="0" err="1">
                <a:solidFill>
                  <a:srgbClr val="0000FF"/>
                </a:solidFill>
              </a:rPr>
              <a:t>spoken</a:t>
            </a:r>
            <a:r>
              <a:rPr lang="sv-SE" sz="3500" dirty="0"/>
              <a:t>”, …</a:t>
            </a:r>
          </a:p>
          <a:p>
            <a:pPr lvl="1"/>
            <a:r>
              <a:rPr lang="sv-SE" sz="3500" b="1" dirty="0">
                <a:solidFill>
                  <a:srgbClr val="0000FF"/>
                </a:solidFill>
              </a:rPr>
              <a:t>”an </a:t>
            </a:r>
            <a:r>
              <a:rPr lang="sv-SE" sz="3500" b="1" dirty="0" err="1">
                <a:solidFill>
                  <a:srgbClr val="0000FF"/>
                </a:solidFill>
              </a:rPr>
              <a:t>utterance</a:t>
            </a:r>
            <a:r>
              <a:rPr lang="sv-SE" sz="3500" b="1" dirty="0">
                <a:solidFill>
                  <a:srgbClr val="0000FF"/>
                </a:solidFill>
              </a:rPr>
              <a:t>”</a:t>
            </a:r>
            <a:br>
              <a:rPr lang="sv-SE" dirty="0"/>
            </a:br>
            <a:endParaRPr lang="sv-SE" dirty="0"/>
          </a:p>
        </p:txBody>
      </p:sp>
    </p:spTree>
    <p:extLst>
      <p:ext uri="{BB962C8B-B14F-4D97-AF65-F5344CB8AC3E}">
        <p14:creationId xmlns:p14="http://schemas.microsoft.com/office/powerpoint/2010/main" val="1814677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21196" y="133190"/>
            <a:ext cx="8229600" cy="775530"/>
          </a:xfrm>
        </p:spPr>
        <p:txBody>
          <a:bodyPr>
            <a:normAutofit fontScale="90000"/>
          </a:bodyPr>
          <a:lstStyle/>
          <a:p>
            <a:r>
              <a:rPr lang="sv-SE" sz="5400" b="1" dirty="0">
                <a:solidFill>
                  <a:srgbClr val="0000FF"/>
                </a:solidFill>
                <a:effectLst>
                  <a:outerShdw blurRad="38100" dist="38100" dir="2700000" algn="tl">
                    <a:srgbClr val="000000">
                      <a:alpha val="43137"/>
                    </a:srgbClr>
                  </a:outerShdw>
                </a:effectLst>
              </a:rPr>
              <a:t>Äktheten i vår tro skall visa sig!</a:t>
            </a:r>
          </a:p>
        </p:txBody>
      </p:sp>
      <p:sp>
        <p:nvSpPr>
          <p:cNvPr id="3" name="Platshållare för innehåll 2"/>
          <p:cNvSpPr>
            <a:spLocks noGrp="1"/>
          </p:cNvSpPr>
          <p:nvPr>
            <p:ph idx="1"/>
          </p:nvPr>
        </p:nvSpPr>
        <p:spPr>
          <a:xfrm>
            <a:off x="251520" y="980728"/>
            <a:ext cx="8568952" cy="5688632"/>
          </a:xfrm>
        </p:spPr>
        <p:txBody>
          <a:bodyPr>
            <a:normAutofit fontScale="85000" lnSpcReduction="20000"/>
          </a:bodyPr>
          <a:lstStyle/>
          <a:p>
            <a:r>
              <a:rPr lang="sv-SE" sz="3000" b="1" baseline="30000" dirty="0"/>
              <a:t>”6 </a:t>
            </a:r>
            <a:r>
              <a:rPr lang="sv-SE" sz="3000" dirty="0"/>
              <a:t>Gläd er därför, om ni nu en kort tid måste utstå prövningar av olika slag. </a:t>
            </a:r>
            <a:r>
              <a:rPr lang="sv-SE" sz="3000" b="1" baseline="30000" dirty="0"/>
              <a:t>7 </a:t>
            </a:r>
            <a:r>
              <a:rPr lang="sv-SE" sz="3000" b="1" u="sng" dirty="0">
                <a:solidFill>
                  <a:srgbClr val="0000FF"/>
                </a:solidFill>
              </a:rPr>
              <a:t>Äktheten i er tro </a:t>
            </a:r>
            <a:r>
              <a:rPr lang="sv-SE" sz="3000" dirty="0"/>
              <a:t>är långt värdefullare än guld som är förgängligt, fastän det håller provet i eld, och </a:t>
            </a:r>
            <a:r>
              <a:rPr lang="sv-SE" sz="3100" dirty="0"/>
              <a:t>den tron </a:t>
            </a:r>
            <a:r>
              <a:rPr lang="sv-SE" sz="3100" b="1" u="sng" dirty="0">
                <a:solidFill>
                  <a:srgbClr val="0000FF"/>
                </a:solidFill>
              </a:rPr>
              <a:t>skall visa sig bli till lov, pris och ära, när Jesus Kristus uppenbarar sig</a:t>
            </a:r>
            <a:r>
              <a:rPr lang="sv-SE" sz="3100" dirty="0"/>
              <a:t>.” </a:t>
            </a:r>
            <a:r>
              <a:rPr lang="sv-SE" sz="3000" dirty="0"/>
              <a:t>(1 Pet. 1:6-7)</a:t>
            </a:r>
            <a:endParaRPr lang="sv-SE" sz="1000" dirty="0"/>
          </a:p>
          <a:p>
            <a:endParaRPr lang="sv-SE" sz="1200" dirty="0"/>
          </a:p>
          <a:p>
            <a:r>
              <a:rPr lang="sv-SE" sz="3000" dirty="0"/>
              <a:t>”</a:t>
            </a:r>
            <a:r>
              <a:rPr lang="en-US" sz="3000" b="1" baseline="30000" dirty="0"/>
              <a:t> 6 </a:t>
            </a:r>
            <a:r>
              <a:rPr lang="en-US" sz="3000" dirty="0"/>
              <a:t>Wherein ye greatly rejoice, though now for a season, if need be, ye are in heaviness through manifold temptations: </a:t>
            </a:r>
            <a:r>
              <a:rPr lang="en-US" sz="3000" b="1" baseline="30000" dirty="0"/>
              <a:t>7 </a:t>
            </a:r>
            <a:r>
              <a:rPr lang="en-US" sz="3000" dirty="0"/>
              <a:t>That the trial of your faith, being much more precious than of gold that </a:t>
            </a:r>
            <a:r>
              <a:rPr lang="en-US" sz="3000" dirty="0" err="1"/>
              <a:t>perisheth</a:t>
            </a:r>
            <a:r>
              <a:rPr lang="en-US" sz="3000" dirty="0"/>
              <a:t>, though it be tried with fire, might be found unto praise and </a:t>
            </a:r>
            <a:r>
              <a:rPr lang="en-US" sz="3000" dirty="0" err="1"/>
              <a:t>honour</a:t>
            </a:r>
            <a:r>
              <a:rPr lang="en-US" sz="3000" dirty="0"/>
              <a:t> and glory at the appearing of Jesus Christ:</a:t>
            </a:r>
            <a:r>
              <a:rPr lang="sv-SE" sz="3000" dirty="0"/>
              <a:t>”</a:t>
            </a:r>
          </a:p>
          <a:p>
            <a:endParaRPr lang="sv-SE" sz="1300" dirty="0"/>
          </a:p>
          <a:p>
            <a:r>
              <a:rPr lang="sv-SE" sz="3000" dirty="0"/>
              <a:t>”</a:t>
            </a:r>
            <a:r>
              <a:rPr lang="am-ET" sz="3000" dirty="0"/>
              <a:t>በዚህም እጅግ ደስ ይላችኋል፥ ነገር ግን </a:t>
            </a:r>
            <a:r>
              <a:rPr lang="am-ET" sz="3000" b="1" dirty="0"/>
              <a:t>በእሳት ምንም ቢፈተን ከሚጠፋው ወርቅ ይልቅ አብልጦ የሚከብር የተፈተነ እምነታችሁ፥ ኢየሱስ ክርስቶስ ሲገለጥ፥ ለምስጋናና ለክብር ለውዳሴም ይገኝ ዘንድ አሁን ለጥቂት ጊዜ ቢያስፈልግ በልዩ ልዩ ፈተና አዝናችኋል</a:t>
            </a:r>
            <a:r>
              <a:rPr lang="am-ET" sz="3000" dirty="0"/>
              <a:t>።</a:t>
            </a:r>
            <a:r>
              <a:rPr lang="sv-SE" sz="3000" dirty="0"/>
              <a:t>” (</a:t>
            </a:r>
            <a:r>
              <a:rPr lang="am-ET" sz="3000" dirty="0"/>
              <a:t>1ኛ የጴጥ</a:t>
            </a:r>
            <a:r>
              <a:rPr lang="sv-SE" sz="3000" dirty="0"/>
              <a:t>. </a:t>
            </a:r>
            <a:r>
              <a:rPr lang="am-ET" sz="3000" dirty="0">
                <a:hlinkClick r:id="rId2" tooltip="open chapter"/>
              </a:rPr>
              <a:t>1</a:t>
            </a:r>
            <a:r>
              <a:rPr lang="am-ET" sz="3000" dirty="0"/>
              <a:t>፥</a:t>
            </a:r>
            <a:r>
              <a:rPr lang="am-ET" sz="3000" b="1" dirty="0">
                <a:hlinkClick r:id="rId3" tooltip="open verse in English + (Greek or Hebrew)"/>
              </a:rPr>
              <a:t>6-7</a:t>
            </a:r>
            <a:r>
              <a:rPr lang="sv-SE" sz="3000" dirty="0"/>
              <a:t>)</a:t>
            </a:r>
          </a:p>
          <a:p>
            <a:endParaRPr lang="sv-SE" sz="2800" dirty="0"/>
          </a:p>
        </p:txBody>
      </p:sp>
    </p:spTree>
    <p:extLst>
      <p:ext uri="{BB962C8B-B14F-4D97-AF65-F5344CB8AC3E}">
        <p14:creationId xmlns:p14="http://schemas.microsoft.com/office/powerpoint/2010/main" val="3745738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3895" y="66822"/>
            <a:ext cx="8570592" cy="1057922"/>
          </a:xfrm>
        </p:spPr>
        <p:txBody>
          <a:bodyPr>
            <a:normAutofit/>
          </a:bodyPr>
          <a:lstStyle/>
          <a:p>
            <a:r>
              <a:rPr lang="sv-SE" sz="5400" b="1" dirty="0">
                <a:solidFill>
                  <a:srgbClr val="0000FF"/>
                </a:solidFill>
                <a:effectLst>
                  <a:outerShdw blurRad="38100" dist="38100" dir="2700000" algn="tl">
                    <a:srgbClr val="000000">
                      <a:alpha val="43137"/>
                    </a:srgbClr>
                  </a:outerShdw>
                </a:effectLst>
              </a:rPr>
              <a:t>Tro på Gud besegrar världen!</a:t>
            </a:r>
          </a:p>
        </p:txBody>
      </p:sp>
      <p:sp>
        <p:nvSpPr>
          <p:cNvPr id="3" name="Platshållare för innehåll 2"/>
          <p:cNvSpPr>
            <a:spLocks noGrp="1"/>
          </p:cNvSpPr>
          <p:nvPr>
            <p:ph idx="1"/>
          </p:nvPr>
        </p:nvSpPr>
        <p:spPr>
          <a:xfrm>
            <a:off x="393895" y="1209822"/>
            <a:ext cx="8201465" cy="5488138"/>
          </a:xfrm>
        </p:spPr>
        <p:txBody>
          <a:bodyPr>
            <a:normAutofit fontScale="85000" lnSpcReduction="10000"/>
          </a:bodyPr>
          <a:lstStyle/>
          <a:p>
            <a:r>
              <a:rPr lang="sv-SE" dirty="0"/>
              <a:t>”…för allt som är fött av Gud besegrar världen. Och </a:t>
            </a:r>
            <a:r>
              <a:rPr lang="sv-SE" b="1" dirty="0"/>
              <a:t>detta är den seger som har besegrat världen: </a:t>
            </a:r>
            <a:r>
              <a:rPr lang="sv-SE" sz="3300" b="1" u="sng" dirty="0">
                <a:solidFill>
                  <a:srgbClr val="0000FF"/>
                </a:solidFill>
              </a:rPr>
              <a:t>vår tro</a:t>
            </a:r>
            <a:r>
              <a:rPr lang="sv-SE" dirty="0"/>
              <a:t>.  Vem kan besegra världen utom den som tror att Jesus är Guds Son?” (1:a Joh. 5:4-5)</a:t>
            </a:r>
          </a:p>
          <a:p>
            <a:endParaRPr lang="sv-SE" sz="1100" dirty="0"/>
          </a:p>
          <a:p>
            <a:r>
              <a:rPr lang="sv-SE" dirty="0"/>
              <a:t>”</a:t>
            </a:r>
            <a:r>
              <a:rPr lang="en-US" b="1" baseline="30000" dirty="0"/>
              <a:t> 4 </a:t>
            </a:r>
            <a:r>
              <a:rPr lang="en-US" dirty="0"/>
              <a:t>For whatsoever is born of God </a:t>
            </a:r>
            <a:r>
              <a:rPr lang="en-US" dirty="0" err="1"/>
              <a:t>overcometh</a:t>
            </a:r>
            <a:r>
              <a:rPr lang="en-US" dirty="0"/>
              <a:t> the world: and this is the victory that </a:t>
            </a:r>
            <a:r>
              <a:rPr lang="en-US" dirty="0" err="1"/>
              <a:t>overcometh</a:t>
            </a:r>
            <a:r>
              <a:rPr lang="en-US" dirty="0"/>
              <a:t> the world, even </a:t>
            </a:r>
            <a:r>
              <a:rPr lang="en-US" b="1" u="sng" dirty="0">
                <a:solidFill>
                  <a:srgbClr val="0000FF"/>
                </a:solidFill>
              </a:rPr>
              <a:t>our faith</a:t>
            </a:r>
            <a:r>
              <a:rPr lang="en-US" dirty="0"/>
              <a:t>. </a:t>
            </a:r>
            <a:r>
              <a:rPr lang="en-US" b="1" baseline="30000" dirty="0"/>
              <a:t>5 </a:t>
            </a:r>
            <a:r>
              <a:rPr lang="en-US" dirty="0"/>
              <a:t>Who is he that </a:t>
            </a:r>
            <a:r>
              <a:rPr lang="en-US" dirty="0" err="1"/>
              <a:t>overcometh</a:t>
            </a:r>
            <a:r>
              <a:rPr lang="en-US" dirty="0"/>
              <a:t> the world, but he that believeth that Jesus is the Son of God?</a:t>
            </a:r>
            <a:r>
              <a:rPr lang="sv-SE" dirty="0"/>
              <a:t>” (1:a Joh. 5:4-5)</a:t>
            </a:r>
          </a:p>
          <a:p>
            <a:endParaRPr lang="sv-SE" sz="1200" dirty="0"/>
          </a:p>
          <a:p>
            <a:r>
              <a:rPr lang="sv-SE" dirty="0"/>
              <a:t>”</a:t>
            </a:r>
            <a:r>
              <a:rPr lang="sv-SE" dirty="0" err="1"/>
              <a:t>ከእግዚአብሔር</a:t>
            </a:r>
            <a:r>
              <a:rPr lang="sv-SE" dirty="0"/>
              <a:t> </a:t>
            </a:r>
            <a:r>
              <a:rPr lang="sv-SE" dirty="0" err="1"/>
              <a:t>የተወለደ</a:t>
            </a:r>
            <a:r>
              <a:rPr lang="sv-SE" dirty="0"/>
              <a:t> </a:t>
            </a:r>
            <a:r>
              <a:rPr lang="sv-SE" dirty="0" err="1"/>
              <a:t>ሁሉ</a:t>
            </a:r>
            <a:r>
              <a:rPr lang="sv-SE" dirty="0"/>
              <a:t> </a:t>
            </a:r>
            <a:r>
              <a:rPr lang="sv-SE" dirty="0" err="1"/>
              <a:t>ዓለምን</a:t>
            </a:r>
            <a:r>
              <a:rPr lang="sv-SE" dirty="0"/>
              <a:t> </a:t>
            </a:r>
            <a:r>
              <a:rPr lang="sv-SE" dirty="0" err="1"/>
              <a:t>ያሸንፋልና</a:t>
            </a:r>
            <a:r>
              <a:rPr lang="sv-SE" dirty="0"/>
              <a:t>፤ </a:t>
            </a:r>
            <a:r>
              <a:rPr lang="sv-SE" b="1" u="sng" dirty="0" err="1"/>
              <a:t>ዓለምንም</a:t>
            </a:r>
            <a:r>
              <a:rPr lang="sv-SE" b="1" u="sng" dirty="0"/>
              <a:t> </a:t>
            </a:r>
            <a:r>
              <a:rPr lang="sv-SE" b="1" u="sng" dirty="0" err="1"/>
              <a:t>የሚያሸንፈው</a:t>
            </a:r>
            <a:r>
              <a:rPr lang="sv-SE" b="1" u="sng" dirty="0"/>
              <a:t> </a:t>
            </a:r>
            <a:r>
              <a:rPr lang="sv-SE" b="1" u="sng" dirty="0" err="1"/>
              <a:t>እምነታችን</a:t>
            </a:r>
            <a:r>
              <a:rPr lang="sv-SE" b="1" u="sng" dirty="0"/>
              <a:t> </a:t>
            </a:r>
            <a:r>
              <a:rPr lang="sv-SE" b="1" u="sng" dirty="0" err="1"/>
              <a:t>ነው</a:t>
            </a:r>
            <a:r>
              <a:rPr lang="sv-SE" b="1" u="sng" dirty="0"/>
              <a:t> </a:t>
            </a:r>
            <a:r>
              <a:rPr lang="sv-SE" dirty="0"/>
              <a:t>5  </a:t>
            </a:r>
            <a:r>
              <a:rPr lang="sv-SE" dirty="0" err="1"/>
              <a:t>ኢየሱስም</a:t>
            </a:r>
            <a:r>
              <a:rPr lang="sv-SE" dirty="0"/>
              <a:t> </a:t>
            </a:r>
            <a:r>
              <a:rPr lang="sv-SE" dirty="0" err="1"/>
              <a:t>የእግዚአብሔር</a:t>
            </a:r>
            <a:r>
              <a:rPr lang="sv-SE" dirty="0"/>
              <a:t> </a:t>
            </a:r>
            <a:r>
              <a:rPr lang="sv-SE" dirty="0" err="1"/>
              <a:t>ልጅ</a:t>
            </a:r>
            <a:r>
              <a:rPr lang="sv-SE" dirty="0"/>
              <a:t> </a:t>
            </a:r>
            <a:r>
              <a:rPr lang="sv-SE" dirty="0" err="1"/>
              <a:t>እንደ</a:t>
            </a:r>
            <a:r>
              <a:rPr lang="sv-SE" dirty="0"/>
              <a:t> </a:t>
            </a:r>
            <a:r>
              <a:rPr lang="sv-SE" dirty="0" err="1"/>
              <a:t>ሆነ</a:t>
            </a:r>
            <a:r>
              <a:rPr lang="sv-SE" dirty="0"/>
              <a:t> </a:t>
            </a:r>
            <a:r>
              <a:rPr lang="sv-SE" dirty="0" err="1"/>
              <a:t>ከሚያምን</a:t>
            </a:r>
            <a:r>
              <a:rPr lang="sv-SE" dirty="0"/>
              <a:t> </a:t>
            </a:r>
            <a:r>
              <a:rPr lang="sv-SE" dirty="0" err="1"/>
              <a:t>በቀር</a:t>
            </a:r>
            <a:r>
              <a:rPr lang="sv-SE" dirty="0"/>
              <a:t> </a:t>
            </a:r>
            <a:r>
              <a:rPr lang="sv-SE" dirty="0" err="1"/>
              <a:t>ዓለምን</a:t>
            </a:r>
            <a:r>
              <a:rPr lang="sv-SE" dirty="0"/>
              <a:t> </a:t>
            </a:r>
            <a:r>
              <a:rPr lang="sv-SE" dirty="0" err="1"/>
              <a:t>የሚያሸንፍ</a:t>
            </a:r>
            <a:r>
              <a:rPr lang="sv-SE" dirty="0"/>
              <a:t> </a:t>
            </a:r>
            <a:r>
              <a:rPr lang="sv-SE" dirty="0" err="1"/>
              <a:t>ማን</a:t>
            </a:r>
            <a:r>
              <a:rPr lang="sv-SE" dirty="0"/>
              <a:t> </a:t>
            </a:r>
            <a:r>
              <a:rPr lang="sv-SE" dirty="0" err="1"/>
              <a:t>ነው</a:t>
            </a:r>
            <a:r>
              <a:rPr lang="sv-SE" dirty="0"/>
              <a:t>?” (1ኛ </a:t>
            </a:r>
            <a:r>
              <a:rPr lang="sv-SE" dirty="0" err="1"/>
              <a:t>ዮሐ</a:t>
            </a:r>
            <a:r>
              <a:rPr lang="sv-SE" dirty="0"/>
              <a:t>. 5:4-5)</a:t>
            </a:r>
          </a:p>
        </p:txBody>
      </p:sp>
    </p:spTree>
    <p:extLst>
      <p:ext uri="{BB962C8B-B14F-4D97-AF65-F5344CB8AC3E}">
        <p14:creationId xmlns:p14="http://schemas.microsoft.com/office/powerpoint/2010/main" val="2909610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778098"/>
          </a:xfrm>
        </p:spPr>
        <p:txBody>
          <a:bodyPr>
            <a:normAutofit fontScale="90000"/>
          </a:bodyPr>
          <a:lstStyle/>
          <a:p>
            <a:r>
              <a:rPr lang="sv-SE" sz="6600" b="1" dirty="0">
                <a:solidFill>
                  <a:srgbClr val="0000FF"/>
                </a:solidFill>
                <a:effectLst>
                  <a:outerShdw blurRad="38100" dist="38100" dir="2700000" algn="tl">
                    <a:srgbClr val="000000">
                      <a:alpha val="43137"/>
                    </a:srgbClr>
                  </a:outerShdw>
                </a:effectLst>
              </a:rPr>
              <a:t>Seger genom tro…</a:t>
            </a:r>
          </a:p>
        </p:txBody>
      </p:sp>
      <p:sp>
        <p:nvSpPr>
          <p:cNvPr id="3" name="Platshållare för innehåll 2"/>
          <p:cNvSpPr>
            <a:spLocks noGrp="1"/>
          </p:cNvSpPr>
          <p:nvPr>
            <p:ph idx="1"/>
          </p:nvPr>
        </p:nvSpPr>
        <p:spPr>
          <a:xfrm>
            <a:off x="457200" y="1268760"/>
            <a:ext cx="8229600" cy="5400600"/>
          </a:xfrm>
        </p:spPr>
        <p:txBody>
          <a:bodyPr>
            <a:normAutofit/>
          </a:bodyPr>
          <a:lstStyle/>
          <a:p>
            <a:r>
              <a:rPr lang="sv-SE" sz="2800" dirty="0"/>
              <a:t>”</a:t>
            </a:r>
            <a:r>
              <a:rPr lang="sv-SE" sz="2800" b="1" baseline="30000" dirty="0"/>
              <a:t> 23 </a:t>
            </a:r>
            <a:r>
              <a:rPr lang="sv-SE" sz="2800" dirty="0"/>
              <a:t>Då blev kungen mycket glad och befallde att man skulle ta upp Daniel ur gropen. När han hade tagits upp kunde man inte se någon skada på honom, eftersom han hade litat på sin Gud.” (Dan. 6:23)</a:t>
            </a:r>
          </a:p>
          <a:p>
            <a:r>
              <a:rPr lang="sv-SE" sz="2800" dirty="0"/>
              <a:t>”</a:t>
            </a:r>
            <a:r>
              <a:rPr lang="en-US" sz="2800" dirty="0"/>
              <a:t> Then the king was delighted and gave an order to haul Daniel up from the den. So Daniel was hauled up out of the den. He had no injury of any kind, because he had trusted in his God.</a:t>
            </a:r>
            <a:r>
              <a:rPr lang="sv-SE" sz="2800" dirty="0"/>
              <a:t>” (Daniel 6:23)</a:t>
            </a:r>
          </a:p>
          <a:p>
            <a:r>
              <a:rPr lang="sv-SE" sz="2800" dirty="0"/>
              <a:t>”</a:t>
            </a:r>
            <a:r>
              <a:rPr lang="am-ET" sz="2800" dirty="0"/>
              <a:t> የዚያን ጊዜም ንጉሡ እጅግ ደስ አለው፥ ዳንኤልንም ከጕድጓዱ ያወጡት ዘንድ አዘዘ፤ ዳንኤልም ከጕድጓድ ወጣ፥ በአምላኩም ታምኖ ነበርና አንዳች ጉዳት አልተገኘበትም።</a:t>
            </a:r>
            <a:r>
              <a:rPr lang="sv-SE" sz="2800" dirty="0"/>
              <a:t>”</a:t>
            </a:r>
            <a:r>
              <a:rPr lang="am-ET" sz="2800" dirty="0"/>
              <a:t> </a:t>
            </a:r>
            <a:r>
              <a:rPr lang="sv-SE" sz="2800" dirty="0"/>
              <a:t>(</a:t>
            </a:r>
            <a:r>
              <a:rPr lang="am-ET" sz="2800" dirty="0"/>
              <a:t>ዳን</a:t>
            </a:r>
            <a:r>
              <a:rPr lang="sv-SE" sz="2800" dirty="0"/>
              <a:t>.</a:t>
            </a:r>
            <a:r>
              <a:rPr lang="am-ET" sz="2800" dirty="0"/>
              <a:t>  6፥</a:t>
            </a:r>
            <a:r>
              <a:rPr lang="sv-SE" sz="2800" dirty="0"/>
              <a:t>23)</a:t>
            </a:r>
          </a:p>
          <a:p>
            <a:endParaRPr lang="sv-SE" sz="2800" dirty="0"/>
          </a:p>
        </p:txBody>
      </p:sp>
    </p:spTree>
    <p:extLst>
      <p:ext uri="{BB962C8B-B14F-4D97-AF65-F5344CB8AC3E}">
        <p14:creationId xmlns:p14="http://schemas.microsoft.com/office/powerpoint/2010/main" val="2002687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9592" y="116632"/>
            <a:ext cx="7416824" cy="850106"/>
          </a:xfrm>
        </p:spPr>
        <p:txBody>
          <a:bodyPr>
            <a:noAutofit/>
          </a:bodyPr>
          <a:lstStyle/>
          <a:p>
            <a:r>
              <a:rPr lang="sv-SE" sz="7200" b="1" dirty="0">
                <a:solidFill>
                  <a:srgbClr val="0000FF"/>
                </a:solidFill>
                <a:effectLst>
                  <a:outerShdw blurRad="38100" dist="38100" dir="2700000" algn="tl">
                    <a:srgbClr val="000000">
                      <a:alpha val="43137"/>
                    </a:srgbClr>
                  </a:outerShdw>
                </a:effectLst>
              </a:rPr>
              <a:t>Vad är tro?</a:t>
            </a:r>
          </a:p>
        </p:txBody>
      </p:sp>
      <p:sp>
        <p:nvSpPr>
          <p:cNvPr id="3" name="Platshållare för innehåll 2"/>
          <p:cNvSpPr>
            <a:spLocks noGrp="1"/>
          </p:cNvSpPr>
          <p:nvPr>
            <p:ph idx="1"/>
          </p:nvPr>
        </p:nvSpPr>
        <p:spPr>
          <a:xfrm>
            <a:off x="179512" y="1052736"/>
            <a:ext cx="8784976" cy="5472608"/>
          </a:xfrm>
        </p:spPr>
        <p:txBody>
          <a:bodyPr>
            <a:noAutofit/>
          </a:bodyPr>
          <a:lstStyle/>
          <a:p>
            <a:r>
              <a:rPr lang="sv-SE" dirty="0"/>
              <a:t>”</a:t>
            </a:r>
            <a:r>
              <a:rPr lang="sv-SE" dirty="0">
                <a:solidFill>
                  <a:srgbClr val="0000FF"/>
                </a:solidFill>
                <a:effectLst>
                  <a:outerShdw blurRad="38100" dist="38100" dir="2700000" algn="tl">
                    <a:srgbClr val="000000">
                      <a:alpha val="43137"/>
                    </a:srgbClr>
                  </a:outerShdw>
                </a:effectLst>
              </a:rPr>
              <a:t>Tron är: </a:t>
            </a:r>
            <a:r>
              <a:rPr lang="sv-SE" b="1" dirty="0">
                <a:solidFill>
                  <a:srgbClr val="0000FF"/>
                </a:solidFill>
                <a:effectLst>
                  <a:outerShdw blurRad="38100" dist="38100" dir="2700000" algn="tl">
                    <a:srgbClr val="000000">
                      <a:alpha val="43137"/>
                    </a:srgbClr>
                  </a:outerShdw>
                </a:effectLst>
              </a:rPr>
              <a:t>en övertygelse om det man hoppas</a:t>
            </a:r>
            <a:r>
              <a:rPr lang="sv-SE" dirty="0"/>
              <a:t>, </a:t>
            </a:r>
            <a:r>
              <a:rPr lang="sv-SE" b="1" dirty="0">
                <a:solidFill>
                  <a:srgbClr val="0000FF"/>
                </a:solidFill>
                <a:effectLst>
                  <a:outerShdw blurRad="38100" dist="38100" dir="2700000" algn="tl">
                    <a:srgbClr val="000000">
                      <a:alpha val="43137"/>
                    </a:srgbClr>
                  </a:outerShdw>
                </a:effectLst>
              </a:rPr>
              <a:t>en visshet om det man inte ser</a:t>
            </a:r>
            <a:r>
              <a:rPr lang="sv-SE" dirty="0"/>
              <a:t>. </a:t>
            </a:r>
            <a:r>
              <a:rPr lang="sv-SE" sz="1800" baseline="30000" dirty="0"/>
              <a:t>2 </a:t>
            </a:r>
            <a:r>
              <a:rPr lang="sv-SE" sz="1800" dirty="0"/>
              <a:t>Genom tron fick fäderna sitt vittnesbörd. </a:t>
            </a:r>
            <a:r>
              <a:rPr lang="sv-SE" sz="1800" baseline="30000" dirty="0"/>
              <a:t>3 </a:t>
            </a:r>
            <a:r>
              <a:rPr lang="sv-SE" sz="1800" dirty="0"/>
              <a:t>Genom tron förstår vi att världen har skapats genom ett ord från Gud, så att det vi ser inte har blivit till av något synligt.” (</a:t>
            </a:r>
            <a:r>
              <a:rPr lang="sv-SE" sz="1800" dirty="0" err="1"/>
              <a:t>Heb</a:t>
            </a:r>
            <a:r>
              <a:rPr lang="sv-SE" sz="1800" dirty="0"/>
              <a:t>. 11:1-3)</a:t>
            </a:r>
          </a:p>
          <a:p>
            <a:r>
              <a:rPr lang="am-ET" dirty="0"/>
              <a:t>1 እምነትም </a:t>
            </a:r>
            <a:r>
              <a:rPr lang="am-ET" b="1" dirty="0">
                <a:solidFill>
                  <a:srgbClr val="0000FF"/>
                </a:solidFill>
                <a:effectLst>
                  <a:outerShdw blurRad="38100" dist="38100" dir="2700000" algn="tl">
                    <a:srgbClr val="000000">
                      <a:alpha val="43137"/>
                    </a:srgbClr>
                  </a:outerShdw>
                </a:effectLst>
              </a:rPr>
              <a:t>ተስፋ ስለምናደርገው ነገር የሚያስረግጥ</a:t>
            </a:r>
            <a:r>
              <a:rPr lang="am-ET" dirty="0"/>
              <a:t>፥ </a:t>
            </a:r>
            <a:r>
              <a:rPr lang="am-ET" b="1" dirty="0">
                <a:solidFill>
                  <a:srgbClr val="0000FF"/>
                </a:solidFill>
                <a:effectLst>
                  <a:outerShdw blurRad="38100" dist="38100" dir="2700000" algn="tl">
                    <a:srgbClr val="000000">
                      <a:alpha val="43137"/>
                    </a:srgbClr>
                  </a:outerShdw>
                </a:effectLst>
              </a:rPr>
              <a:t>የማናየውንም ነገር የሚያስረዳ </a:t>
            </a:r>
            <a:r>
              <a:rPr lang="am-ET" dirty="0"/>
              <a:t>ነው።</a:t>
            </a:r>
            <a:r>
              <a:rPr lang="sv-SE" dirty="0"/>
              <a:t> </a:t>
            </a:r>
            <a:r>
              <a:rPr lang="am-ET" sz="2000" dirty="0"/>
              <a:t>2 ለሽማግሌዎች የተመሰከረላቸው በዚህ ነውና።</a:t>
            </a:r>
            <a:r>
              <a:rPr lang="sv-SE" sz="2000" dirty="0"/>
              <a:t> </a:t>
            </a:r>
            <a:r>
              <a:rPr lang="am-ET" sz="2000" dirty="0"/>
              <a:t>3 ዓለሞች በእግዚአብሔር ቃል እንደ ተዘጋጁ፥ ስለዚህም የሚታየው ነገር ከሚታዩት እንዳልሆነ በእምነት እናስተውላለን።</a:t>
            </a:r>
            <a:r>
              <a:rPr lang="sv-SE" sz="2000" dirty="0"/>
              <a:t> (</a:t>
            </a:r>
            <a:r>
              <a:rPr lang="am-ET" sz="2000" dirty="0"/>
              <a:t>ዕብራውያን</a:t>
            </a:r>
            <a:r>
              <a:rPr lang="sv-SE" sz="2000" dirty="0"/>
              <a:t> 11:1-3)</a:t>
            </a:r>
          </a:p>
          <a:p>
            <a:r>
              <a:rPr lang="en-US" sz="2000" dirty="0"/>
              <a:t>Now </a:t>
            </a:r>
            <a:r>
              <a:rPr lang="en-US" sz="3600" b="1" dirty="0">
                <a:solidFill>
                  <a:srgbClr val="0000FF"/>
                </a:solidFill>
                <a:effectLst>
                  <a:outerShdw blurRad="38100" dist="38100" dir="2700000" algn="tl">
                    <a:srgbClr val="000000">
                      <a:alpha val="43137"/>
                    </a:srgbClr>
                  </a:outerShdw>
                </a:effectLst>
              </a:rPr>
              <a:t>faith is the substance of things hoped for, the evidence of things not seen</a:t>
            </a:r>
            <a:r>
              <a:rPr lang="en-US" sz="2000" dirty="0"/>
              <a:t>. </a:t>
            </a:r>
            <a:r>
              <a:rPr lang="en-US" sz="2000" baseline="30000" dirty="0"/>
              <a:t>2 </a:t>
            </a:r>
            <a:r>
              <a:rPr lang="en-US" sz="2000" dirty="0"/>
              <a:t>For by it the elders obtained a good report. </a:t>
            </a:r>
            <a:r>
              <a:rPr lang="en-US" sz="2000" baseline="30000" dirty="0"/>
              <a:t>3 </a:t>
            </a:r>
            <a:r>
              <a:rPr lang="en-US" sz="2000" dirty="0"/>
              <a:t>Through faith we understand that the worlds were framed by the word of God, so that things which are seen were not made of things which do appear. (Heb.11:1-3)</a:t>
            </a:r>
            <a:endParaRPr lang="am-ET" sz="2000" dirty="0"/>
          </a:p>
          <a:p>
            <a:endParaRPr lang="sv-SE" dirty="0"/>
          </a:p>
        </p:txBody>
      </p:sp>
    </p:spTree>
    <p:extLst>
      <p:ext uri="{BB962C8B-B14F-4D97-AF65-F5344CB8AC3E}">
        <p14:creationId xmlns:p14="http://schemas.microsoft.com/office/powerpoint/2010/main" val="577087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11560" y="44624"/>
            <a:ext cx="8246266" cy="576064"/>
          </a:xfrm>
        </p:spPr>
        <p:txBody>
          <a:bodyPr>
            <a:noAutofit/>
          </a:bodyPr>
          <a:lstStyle/>
          <a:p>
            <a:r>
              <a:rPr lang="sv-SE" sz="5400" b="1" dirty="0">
                <a:solidFill>
                  <a:srgbClr val="0000FF"/>
                </a:solidFill>
                <a:effectLst>
                  <a:outerShdw blurRad="38100" dist="38100" dir="2700000" algn="tl">
                    <a:srgbClr val="000000">
                      <a:alpha val="43137"/>
                    </a:srgbClr>
                  </a:outerShdw>
                </a:effectLst>
              </a:rPr>
              <a:t>Betydelse av ordet ”tro”…</a:t>
            </a:r>
          </a:p>
        </p:txBody>
      </p:sp>
      <p:graphicFrame>
        <p:nvGraphicFramePr>
          <p:cNvPr id="8" name="Platshållare för innehåll 7"/>
          <p:cNvGraphicFramePr>
            <a:graphicFrameLocks noGrp="1"/>
          </p:cNvGraphicFramePr>
          <p:nvPr>
            <p:ph idx="1"/>
            <p:extLst>
              <p:ext uri="{D42A27DB-BD31-4B8C-83A1-F6EECF244321}">
                <p14:modId xmlns:p14="http://schemas.microsoft.com/office/powerpoint/2010/main" val="262455439"/>
              </p:ext>
            </p:extLst>
          </p:nvPr>
        </p:nvGraphicFramePr>
        <p:xfrm>
          <a:off x="179512" y="620688"/>
          <a:ext cx="8712445" cy="6201379"/>
        </p:xfrm>
        <a:graphic>
          <a:graphicData uri="http://schemas.openxmlformats.org/drawingml/2006/table">
            <a:tbl>
              <a:tblPr firstRow="1" firstCol="1" bandRow="1">
                <a:tableStyleId>{5C22544A-7EE6-4342-B048-85BDC9FD1C3A}</a:tableStyleId>
              </a:tblPr>
              <a:tblGrid>
                <a:gridCol w="1267265">
                  <a:extLst>
                    <a:ext uri="{9D8B030D-6E8A-4147-A177-3AD203B41FA5}">
                      <a16:colId xmlns:a16="http://schemas.microsoft.com/office/drawing/2014/main" val="1830065990"/>
                    </a:ext>
                  </a:extLst>
                </a:gridCol>
                <a:gridCol w="7445180">
                  <a:extLst>
                    <a:ext uri="{9D8B030D-6E8A-4147-A177-3AD203B41FA5}">
                      <a16:colId xmlns:a16="http://schemas.microsoft.com/office/drawing/2014/main" val="1089768764"/>
                    </a:ext>
                  </a:extLst>
                </a:gridCol>
              </a:tblGrid>
              <a:tr h="307342">
                <a:tc>
                  <a:txBody>
                    <a:bodyPr/>
                    <a:lstStyle/>
                    <a:p>
                      <a:pPr>
                        <a:lnSpc>
                          <a:spcPct val="107000"/>
                        </a:lnSpc>
                        <a:spcAft>
                          <a:spcPts val="0"/>
                        </a:spcAft>
                      </a:pPr>
                      <a:r>
                        <a:rPr lang="sv-SE" sz="1400">
                          <a:effectLst/>
                        </a:rPr>
                        <a:t>Pronunciation:</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800" dirty="0">
                          <a:solidFill>
                            <a:schemeClr val="tx1"/>
                          </a:solidFill>
                          <a:effectLst/>
                          <a:highlight>
                            <a:srgbClr val="FFFF00"/>
                          </a:highlight>
                        </a:rPr>
                        <a:t>pis'-</a:t>
                      </a:r>
                      <a:r>
                        <a:rPr lang="sv-SE" sz="1800" dirty="0" err="1">
                          <a:solidFill>
                            <a:schemeClr val="tx1"/>
                          </a:solidFill>
                          <a:effectLst/>
                          <a:highlight>
                            <a:srgbClr val="FFFF00"/>
                          </a:highlight>
                        </a:rPr>
                        <a:t>tis</a:t>
                      </a:r>
                      <a:endParaRPr lang="sv-SE" sz="180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168509257"/>
                  </a:ext>
                </a:extLst>
              </a:tr>
              <a:tr h="241362">
                <a:tc>
                  <a:txBody>
                    <a:bodyPr/>
                    <a:lstStyle/>
                    <a:p>
                      <a:pPr>
                        <a:lnSpc>
                          <a:spcPct val="107000"/>
                        </a:lnSpc>
                        <a:spcAft>
                          <a:spcPts val="0"/>
                        </a:spcAft>
                      </a:pPr>
                      <a:r>
                        <a:rPr lang="sv-SE" sz="1400">
                          <a:effectLst/>
                        </a:rPr>
                        <a:t>Origin:</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a:effectLst/>
                        </a:rPr>
                        <a:t>from </a:t>
                      </a:r>
                      <a:r>
                        <a:rPr lang="sv-SE" sz="1400" u="sng">
                          <a:effectLst/>
                          <a:hlinkClick r:id="rId2"/>
                        </a:rPr>
                        <a:t>3982</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546896488"/>
                  </a:ext>
                </a:extLst>
              </a:tr>
              <a:tr h="241362">
                <a:tc>
                  <a:txBody>
                    <a:bodyPr/>
                    <a:lstStyle/>
                    <a:p>
                      <a:pPr>
                        <a:lnSpc>
                          <a:spcPct val="107000"/>
                        </a:lnSpc>
                        <a:spcAft>
                          <a:spcPts val="0"/>
                        </a:spcAft>
                      </a:pPr>
                      <a:r>
                        <a:rPr lang="sv-SE" sz="1400" dirty="0" err="1">
                          <a:effectLst/>
                        </a:rPr>
                        <a:t>Reference</a:t>
                      </a:r>
                      <a:r>
                        <a:rPr lang="sv-SE" sz="1400" dirty="0">
                          <a:effectLst/>
                        </a:rPr>
                        <a:t>:</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a:effectLst/>
                        </a:rPr>
                        <a:t>TDNT - 6:174,849</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2770580959"/>
                  </a:ext>
                </a:extLst>
              </a:tr>
              <a:tr h="241362">
                <a:tc>
                  <a:txBody>
                    <a:bodyPr/>
                    <a:lstStyle/>
                    <a:p>
                      <a:pPr>
                        <a:lnSpc>
                          <a:spcPct val="107000"/>
                        </a:lnSpc>
                        <a:spcAft>
                          <a:spcPts val="0"/>
                        </a:spcAft>
                      </a:pPr>
                      <a:r>
                        <a:rPr lang="sv-SE" sz="1400">
                          <a:effectLst/>
                        </a:rPr>
                        <a:t>PrtSpch:</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a:effectLst/>
                        </a:rPr>
                        <a:t>n f</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1793944433"/>
                  </a:ext>
                </a:extLst>
              </a:tr>
              <a:tr h="241362">
                <a:tc>
                  <a:txBody>
                    <a:bodyPr/>
                    <a:lstStyle/>
                    <a:p>
                      <a:pPr>
                        <a:lnSpc>
                          <a:spcPct val="107000"/>
                        </a:lnSpc>
                        <a:spcAft>
                          <a:spcPts val="0"/>
                        </a:spcAft>
                      </a:pPr>
                      <a:r>
                        <a:rPr lang="sv-SE" sz="1400">
                          <a:effectLst/>
                        </a:rPr>
                        <a:t>In Greek:</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u="sng">
                          <a:effectLst/>
                          <a:hlinkClick r:id="rId3"/>
                        </a:rPr>
                        <a:t>pistei</a:t>
                      </a:r>
                      <a:r>
                        <a:rPr lang="sv-SE" sz="1400">
                          <a:effectLst/>
                        </a:rPr>
                        <a:t> 57, </a:t>
                      </a:r>
                      <a:r>
                        <a:rPr lang="sv-SE" sz="1400" u="sng">
                          <a:effectLst/>
                          <a:hlinkClick r:id="rId3"/>
                        </a:rPr>
                        <a:t>pistei</a:t>
                      </a:r>
                      <a:r>
                        <a:rPr lang="sv-SE" sz="1400">
                          <a:effectLst/>
                        </a:rPr>
                        <a:t>] 1, </a:t>
                      </a:r>
                      <a:r>
                        <a:rPr lang="sv-SE" sz="1400" u="sng">
                          <a:effectLst/>
                          <a:hlinkClick r:id="rId4"/>
                        </a:rPr>
                        <a:t>pistewv</a:t>
                      </a:r>
                      <a:r>
                        <a:rPr lang="sv-SE" sz="1400">
                          <a:effectLst/>
                        </a:rPr>
                        <a:t> 94, </a:t>
                      </a:r>
                      <a:r>
                        <a:rPr lang="sv-SE" sz="1400" u="sng">
                          <a:effectLst/>
                          <a:hlinkClick r:id="rId5"/>
                        </a:rPr>
                        <a:t>pistin</a:t>
                      </a:r>
                      <a:r>
                        <a:rPr lang="sv-SE" sz="1400">
                          <a:effectLst/>
                        </a:rPr>
                        <a:t> 55, </a:t>
                      </a:r>
                      <a:r>
                        <a:rPr lang="sv-SE" sz="1400" u="sng">
                          <a:effectLst/>
                          <a:hlinkClick r:id="rId6"/>
                        </a:rPr>
                        <a:t>pistiv</a:t>
                      </a:r>
                      <a:r>
                        <a:rPr lang="sv-SE" sz="1400">
                          <a:effectLst/>
                        </a:rPr>
                        <a:t> 36</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3366062320"/>
                  </a:ext>
                </a:extLst>
              </a:tr>
              <a:tr h="472325">
                <a:tc>
                  <a:txBody>
                    <a:bodyPr/>
                    <a:lstStyle/>
                    <a:p>
                      <a:pPr>
                        <a:lnSpc>
                          <a:spcPct val="107000"/>
                        </a:lnSpc>
                        <a:spcAft>
                          <a:spcPts val="0"/>
                        </a:spcAft>
                      </a:pPr>
                      <a:r>
                        <a:rPr lang="sv-SE" sz="1400">
                          <a:effectLst/>
                        </a:rPr>
                        <a:t>In NET:</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dirty="0" err="1">
                          <a:effectLst/>
                        </a:rPr>
                        <a:t>faith</a:t>
                      </a:r>
                      <a:r>
                        <a:rPr lang="sv-SE" sz="1400" dirty="0">
                          <a:effectLst/>
                        </a:rPr>
                        <a:t> 195, By </a:t>
                      </a:r>
                      <a:r>
                        <a:rPr lang="sv-SE" sz="1400" dirty="0" err="1">
                          <a:effectLst/>
                        </a:rPr>
                        <a:t>faith</a:t>
                      </a:r>
                      <a:r>
                        <a:rPr lang="sv-SE" sz="1400" dirty="0">
                          <a:effectLst/>
                        </a:rPr>
                        <a:t> 16, </a:t>
                      </a:r>
                      <a:r>
                        <a:rPr lang="sv-SE" sz="1400" dirty="0" err="1">
                          <a:effectLst/>
                        </a:rPr>
                        <a:t>faithfulness</a:t>
                      </a:r>
                      <a:r>
                        <a:rPr lang="sv-SE" sz="1400" dirty="0">
                          <a:effectLst/>
                        </a:rPr>
                        <a:t> 15, </a:t>
                      </a:r>
                      <a:r>
                        <a:rPr lang="sv-SE" sz="1400" dirty="0" err="1">
                          <a:effectLst/>
                        </a:rPr>
                        <a:t>of</a:t>
                      </a:r>
                      <a:r>
                        <a:rPr lang="sv-SE" sz="1400" dirty="0">
                          <a:effectLst/>
                        </a:rPr>
                        <a:t> </a:t>
                      </a:r>
                      <a:r>
                        <a:rPr lang="sv-SE" sz="1400" dirty="0" err="1">
                          <a:effectLst/>
                        </a:rPr>
                        <a:t>faith</a:t>
                      </a:r>
                      <a:r>
                        <a:rPr lang="sv-SE" sz="1400" dirty="0">
                          <a:effectLst/>
                        </a:rPr>
                        <a:t> 7, by </a:t>
                      </a:r>
                      <a:r>
                        <a:rPr lang="sv-SE" sz="1400" dirty="0" err="1">
                          <a:effectLst/>
                        </a:rPr>
                        <a:t>faith</a:t>
                      </a:r>
                      <a:r>
                        <a:rPr lang="sv-SE" sz="1400" dirty="0">
                          <a:effectLst/>
                        </a:rPr>
                        <a:t> 2, </a:t>
                      </a:r>
                      <a:r>
                        <a:rPr lang="sv-SE" sz="1400" dirty="0" err="1">
                          <a:effectLst/>
                        </a:rPr>
                        <a:t>believe</a:t>
                      </a:r>
                      <a:r>
                        <a:rPr lang="sv-SE" sz="1400" dirty="0">
                          <a:effectLst/>
                        </a:rPr>
                        <a:t> 2, </a:t>
                      </a:r>
                      <a:r>
                        <a:rPr lang="sv-SE" sz="1400" dirty="0" err="1">
                          <a:effectLst/>
                        </a:rPr>
                        <a:t>believing</a:t>
                      </a:r>
                      <a:r>
                        <a:rPr lang="sv-SE" sz="1400" dirty="0">
                          <a:effectLst/>
                        </a:rPr>
                        <a:t> 2, a </a:t>
                      </a:r>
                      <a:r>
                        <a:rPr lang="sv-SE" sz="1400" dirty="0" err="1">
                          <a:effectLst/>
                        </a:rPr>
                        <a:t>faith</a:t>
                      </a:r>
                      <a:r>
                        <a:rPr lang="sv-SE" sz="1400" dirty="0">
                          <a:effectLst/>
                        </a:rPr>
                        <a:t> 1, </a:t>
                      </a:r>
                      <a:r>
                        <a:rPr lang="sv-SE" sz="1400" dirty="0" err="1">
                          <a:effectLst/>
                        </a:rPr>
                        <a:t>proof</a:t>
                      </a:r>
                      <a:r>
                        <a:rPr lang="sv-SE" sz="1400" dirty="0">
                          <a:effectLst/>
                        </a:rPr>
                        <a:t> 1, in </a:t>
                      </a:r>
                      <a:r>
                        <a:rPr lang="sv-SE" sz="1400" dirty="0" err="1">
                          <a:effectLst/>
                        </a:rPr>
                        <a:t>faith</a:t>
                      </a:r>
                      <a:r>
                        <a:rPr lang="sv-SE" sz="1400" dirty="0">
                          <a:effectLst/>
                        </a:rPr>
                        <a:t> 1, </a:t>
                      </a:r>
                      <a:r>
                        <a:rPr lang="sv-SE" sz="1400" dirty="0" err="1">
                          <a:effectLst/>
                        </a:rPr>
                        <a:t>pledge</a:t>
                      </a:r>
                      <a:r>
                        <a:rPr lang="sv-SE" sz="1400" dirty="0">
                          <a:effectLst/>
                        </a:rPr>
                        <a:t> 1</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2938346689"/>
                  </a:ext>
                </a:extLst>
              </a:tr>
              <a:tr h="241362">
                <a:tc>
                  <a:txBody>
                    <a:bodyPr/>
                    <a:lstStyle/>
                    <a:p>
                      <a:pPr>
                        <a:lnSpc>
                          <a:spcPct val="107000"/>
                        </a:lnSpc>
                        <a:spcAft>
                          <a:spcPts val="0"/>
                        </a:spcAft>
                      </a:pPr>
                      <a:r>
                        <a:rPr lang="sv-SE" sz="1400">
                          <a:effectLst/>
                        </a:rPr>
                        <a:t>In AV:</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a:effectLst/>
                        </a:rPr>
                        <a:t>faith 239, assurance 1, believe + </a:t>
                      </a:r>
                      <a:r>
                        <a:rPr lang="sv-SE" sz="1400" u="sng">
                          <a:effectLst/>
                          <a:hlinkClick r:id="rId7"/>
                        </a:rPr>
                        <a:t>1537</a:t>
                      </a:r>
                      <a:r>
                        <a:rPr lang="sv-SE" sz="1400">
                          <a:effectLst/>
                        </a:rPr>
                        <a:t> 1, belief 1, them that believe 1, fidelity 1</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4273010711"/>
                  </a:ext>
                </a:extLst>
              </a:tr>
              <a:tr h="241362">
                <a:tc>
                  <a:txBody>
                    <a:bodyPr/>
                    <a:lstStyle/>
                    <a:p>
                      <a:pPr>
                        <a:lnSpc>
                          <a:spcPct val="107000"/>
                        </a:lnSpc>
                        <a:spcAft>
                          <a:spcPts val="0"/>
                        </a:spcAft>
                      </a:pPr>
                      <a:r>
                        <a:rPr lang="sv-SE" sz="1400">
                          <a:effectLst/>
                        </a:rPr>
                        <a:t>Count:</a:t>
                      </a:r>
                      <a:endParaRPr lang="sv-SE" sz="14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dirty="0">
                          <a:effectLst/>
                        </a:rPr>
                        <a:t>244</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2735700776"/>
                  </a:ext>
                </a:extLst>
              </a:tr>
              <a:tr h="3973540">
                <a:tc>
                  <a:txBody>
                    <a:bodyPr/>
                    <a:lstStyle/>
                    <a:p>
                      <a:pPr>
                        <a:lnSpc>
                          <a:spcPct val="107000"/>
                        </a:lnSpc>
                        <a:spcAft>
                          <a:spcPts val="0"/>
                        </a:spcAft>
                      </a:pPr>
                      <a:r>
                        <a:rPr lang="sv-SE" sz="1600">
                          <a:effectLst/>
                        </a:rPr>
                        <a:t>Definition:</a:t>
                      </a:r>
                      <a:endParaRPr lang="sv-SE" sz="160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tc>
                  <a:txBody>
                    <a:bodyPr/>
                    <a:lstStyle/>
                    <a:p>
                      <a:pPr>
                        <a:lnSpc>
                          <a:spcPct val="107000"/>
                        </a:lnSpc>
                        <a:spcAft>
                          <a:spcPts val="0"/>
                        </a:spcAft>
                      </a:pPr>
                      <a:r>
                        <a:rPr lang="sv-SE" sz="1400" dirty="0">
                          <a:effectLst/>
                        </a:rPr>
                        <a:t>1) </a:t>
                      </a:r>
                      <a:r>
                        <a:rPr lang="sv-SE" sz="1600" b="1" dirty="0" err="1">
                          <a:effectLst/>
                          <a:highlight>
                            <a:srgbClr val="FFFF00"/>
                          </a:highlight>
                        </a:rPr>
                        <a:t>conviction</a:t>
                      </a:r>
                      <a:r>
                        <a:rPr lang="sv-SE" sz="1600" b="1" dirty="0">
                          <a:effectLst/>
                          <a:highlight>
                            <a:srgbClr val="FFFF00"/>
                          </a:highlight>
                        </a:rPr>
                        <a:t> </a:t>
                      </a:r>
                      <a:r>
                        <a:rPr lang="sv-SE" sz="1600" b="1" dirty="0" err="1">
                          <a:effectLst/>
                          <a:highlight>
                            <a:srgbClr val="FFFF00"/>
                          </a:highlight>
                        </a:rPr>
                        <a:t>of</a:t>
                      </a:r>
                      <a:r>
                        <a:rPr lang="sv-SE" sz="1600" b="1" dirty="0">
                          <a:effectLst/>
                          <a:highlight>
                            <a:srgbClr val="FFFF00"/>
                          </a:highlight>
                        </a:rPr>
                        <a:t> the </a:t>
                      </a:r>
                      <a:r>
                        <a:rPr lang="sv-SE" sz="1600" b="1" dirty="0" err="1">
                          <a:effectLst/>
                          <a:highlight>
                            <a:srgbClr val="FFFF00"/>
                          </a:highlight>
                        </a:rPr>
                        <a:t>truth</a:t>
                      </a:r>
                      <a:r>
                        <a:rPr lang="sv-SE" sz="1600" b="1" dirty="0">
                          <a:effectLst/>
                          <a:highlight>
                            <a:srgbClr val="FFFF00"/>
                          </a:highlight>
                        </a:rPr>
                        <a:t> </a:t>
                      </a:r>
                      <a:r>
                        <a:rPr lang="sv-SE" sz="1400" b="0" dirty="0" err="1">
                          <a:effectLst/>
                        </a:rPr>
                        <a:t>of</a:t>
                      </a:r>
                      <a:r>
                        <a:rPr lang="sv-SE" sz="1400" b="0" dirty="0">
                          <a:effectLst/>
                        </a:rPr>
                        <a:t> </a:t>
                      </a:r>
                      <a:r>
                        <a:rPr lang="sv-SE" sz="1400" b="0" dirty="0" err="1">
                          <a:effectLst/>
                        </a:rPr>
                        <a:t>anything</a:t>
                      </a:r>
                      <a:r>
                        <a:rPr lang="sv-SE" sz="1600" b="1" dirty="0">
                          <a:effectLst/>
                        </a:rPr>
                        <a:t>, </a:t>
                      </a:r>
                      <a:r>
                        <a:rPr lang="sv-SE" sz="1600" b="1" dirty="0" err="1">
                          <a:effectLst/>
                          <a:highlight>
                            <a:srgbClr val="FFFF00"/>
                          </a:highlight>
                        </a:rPr>
                        <a:t>belief</a:t>
                      </a:r>
                      <a:r>
                        <a:rPr lang="sv-SE" sz="1400" dirty="0">
                          <a:effectLst/>
                        </a:rPr>
                        <a:t>; in the NT </a:t>
                      </a:r>
                      <a:r>
                        <a:rPr lang="sv-SE" sz="1400" dirty="0" err="1">
                          <a:effectLst/>
                        </a:rPr>
                        <a:t>of</a:t>
                      </a:r>
                      <a:r>
                        <a:rPr lang="sv-SE" sz="1400" dirty="0">
                          <a:effectLst/>
                        </a:rPr>
                        <a:t> a </a:t>
                      </a:r>
                      <a:r>
                        <a:rPr lang="sv-SE" sz="1400" dirty="0" err="1">
                          <a:effectLst/>
                        </a:rPr>
                        <a:t>conviction</a:t>
                      </a:r>
                      <a:r>
                        <a:rPr lang="sv-SE" sz="1400" dirty="0">
                          <a:effectLst/>
                        </a:rPr>
                        <a:t> </a:t>
                      </a:r>
                      <a:r>
                        <a:rPr lang="sv-SE" sz="1600" dirty="0">
                          <a:effectLst/>
                        </a:rPr>
                        <a:t>or </a:t>
                      </a:r>
                      <a:r>
                        <a:rPr lang="sv-SE" sz="1600" b="1" dirty="0" err="1">
                          <a:effectLst/>
                        </a:rPr>
                        <a:t>belief</a:t>
                      </a:r>
                      <a:r>
                        <a:rPr lang="sv-SE" sz="1600" b="1" dirty="0">
                          <a:effectLst/>
                        </a:rPr>
                        <a:t> </a:t>
                      </a:r>
                      <a:r>
                        <a:rPr lang="sv-SE" sz="1600" b="1" dirty="0" err="1">
                          <a:effectLst/>
                        </a:rPr>
                        <a:t>respecting</a:t>
                      </a:r>
                      <a:r>
                        <a:rPr lang="sv-SE" sz="1600" b="1" dirty="0">
                          <a:effectLst/>
                        </a:rPr>
                        <a:t> </a:t>
                      </a:r>
                      <a:r>
                        <a:rPr lang="sv-SE" sz="1600" b="1" dirty="0" err="1">
                          <a:effectLst/>
                        </a:rPr>
                        <a:t>man's</a:t>
                      </a:r>
                      <a:r>
                        <a:rPr lang="sv-SE" sz="1600" b="1" dirty="0">
                          <a:effectLst/>
                        </a:rPr>
                        <a:t> relationship to God and </a:t>
                      </a:r>
                      <a:r>
                        <a:rPr lang="sv-SE" sz="1600" b="1" dirty="0" err="1">
                          <a:effectLst/>
                        </a:rPr>
                        <a:t>divine</a:t>
                      </a:r>
                      <a:r>
                        <a:rPr lang="sv-SE" sz="1600" b="1" dirty="0">
                          <a:effectLst/>
                        </a:rPr>
                        <a:t> </a:t>
                      </a:r>
                      <a:r>
                        <a:rPr lang="sv-SE" sz="1600" b="1" dirty="0" err="1">
                          <a:effectLst/>
                        </a:rPr>
                        <a:t>things</a:t>
                      </a:r>
                      <a:r>
                        <a:rPr lang="sv-SE" sz="1600" b="1" dirty="0">
                          <a:effectLst/>
                        </a:rPr>
                        <a:t>, </a:t>
                      </a:r>
                      <a:r>
                        <a:rPr lang="sv-SE" sz="1600" b="1" dirty="0" err="1">
                          <a:effectLst/>
                        </a:rPr>
                        <a:t>generally</a:t>
                      </a:r>
                      <a:r>
                        <a:rPr lang="sv-SE" sz="1600" b="1" dirty="0">
                          <a:effectLst/>
                        </a:rPr>
                        <a:t> </a:t>
                      </a:r>
                      <a:r>
                        <a:rPr lang="sv-SE" sz="1600" b="1" dirty="0" err="1">
                          <a:effectLst/>
                        </a:rPr>
                        <a:t>with</a:t>
                      </a:r>
                      <a:r>
                        <a:rPr lang="sv-SE" sz="1600" b="1" dirty="0">
                          <a:effectLst/>
                        </a:rPr>
                        <a:t> the </a:t>
                      </a:r>
                      <a:r>
                        <a:rPr lang="sv-SE" sz="1600" b="1" dirty="0" err="1">
                          <a:effectLst/>
                        </a:rPr>
                        <a:t>included</a:t>
                      </a:r>
                      <a:r>
                        <a:rPr lang="sv-SE" sz="1600" b="1" dirty="0">
                          <a:effectLst/>
                        </a:rPr>
                        <a:t> </a:t>
                      </a:r>
                      <a:r>
                        <a:rPr lang="sv-SE" sz="1600" b="1" dirty="0" err="1">
                          <a:effectLst/>
                        </a:rPr>
                        <a:t>idea</a:t>
                      </a:r>
                      <a:r>
                        <a:rPr lang="sv-SE" sz="1600" b="1" dirty="0">
                          <a:effectLst/>
                        </a:rPr>
                        <a:t> </a:t>
                      </a:r>
                      <a:r>
                        <a:rPr lang="sv-SE" sz="1600" b="1" dirty="0" err="1">
                          <a:effectLst/>
                        </a:rPr>
                        <a:t>of</a:t>
                      </a:r>
                      <a:r>
                        <a:rPr lang="sv-SE" sz="1600" b="1" dirty="0">
                          <a:effectLst/>
                        </a:rPr>
                        <a:t> </a:t>
                      </a:r>
                      <a:r>
                        <a:rPr lang="sv-SE" sz="1600" b="1" dirty="0">
                          <a:effectLst/>
                          <a:highlight>
                            <a:srgbClr val="FFFF00"/>
                          </a:highlight>
                        </a:rPr>
                        <a:t>trust </a:t>
                      </a:r>
                      <a:r>
                        <a:rPr lang="sv-SE" sz="1600" b="1" dirty="0">
                          <a:effectLst/>
                        </a:rPr>
                        <a:t>and </a:t>
                      </a:r>
                      <a:r>
                        <a:rPr lang="sv-SE" sz="1600" b="1" dirty="0" err="1">
                          <a:effectLst/>
                          <a:highlight>
                            <a:srgbClr val="FFFF00"/>
                          </a:highlight>
                        </a:rPr>
                        <a:t>holy</a:t>
                      </a:r>
                      <a:r>
                        <a:rPr lang="sv-SE" sz="1600" b="1" dirty="0">
                          <a:effectLst/>
                          <a:highlight>
                            <a:srgbClr val="FFFF00"/>
                          </a:highlight>
                        </a:rPr>
                        <a:t> </a:t>
                      </a:r>
                      <a:r>
                        <a:rPr lang="sv-SE" sz="1600" b="1" dirty="0" err="1">
                          <a:effectLst/>
                          <a:highlight>
                            <a:srgbClr val="FFFF00"/>
                          </a:highlight>
                        </a:rPr>
                        <a:t>fervour</a:t>
                      </a:r>
                      <a:r>
                        <a:rPr lang="sv-SE" sz="1600" b="1" dirty="0">
                          <a:effectLst/>
                          <a:highlight>
                            <a:srgbClr val="FFFF00"/>
                          </a:highlight>
                        </a:rPr>
                        <a:t> </a:t>
                      </a:r>
                      <a:r>
                        <a:rPr lang="sv-SE" sz="1600" b="1" dirty="0" err="1">
                          <a:effectLst/>
                        </a:rPr>
                        <a:t>born</a:t>
                      </a:r>
                      <a:r>
                        <a:rPr lang="sv-SE" sz="1600" b="1" dirty="0">
                          <a:effectLst/>
                        </a:rPr>
                        <a:t> </a:t>
                      </a:r>
                      <a:r>
                        <a:rPr lang="sv-SE" sz="1600" b="1" dirty="0" err="1">
                          <a:effectLst/>
                        </a:rPr>
                        <a:t>of</a:t>
                      </a:r>
                      <a:r>
                        <a:rPr lang="sv-SE" sz="1600" b="1" dirty="0">
                          <a:effectLst/>
                        </a:rPr>
                        <a:t> </a:t>
                      </a:r>
                      <a:r>
                        <a:rPr lang="sv-SE" sz="1600" b="1" dirty="0" err="1">
                          <a:effectLst/>
                        </a:rPr>
                        <a:t>faith</a:t>
                      </a:r>
                      <a:r>
                        <a:rPr lang="sv-SE" sz="1600" b="1" dirty="0">
                          <a:effectLst/>
                        </a:rPr>
                        <a:t> and </a:t>
                      </a:r>
                      <a:r>
                        <a:rPr lang="sv-SE" sz="1600" b="1" dirty="0" err="1">
                          <a:effectLst/>
                        </a:rPr>
                        <a:t>joined</a:t>
                      </a:r>
                      <a:r>
                        <a:rPr lang="sv-SE" sz="1600" b="1" dirty="0">
                          <a:effectLst/>
                        </a:rPr>
                        <a:t> </a:t>
                      </a:r>
                      <a:r>
                        <a:rPr lang="sv-SE" sz="1600" b="1" dirty="0" err="1">
                          <a:effectLst/>
                        </a:rPr>
                        <a:t>with</a:t>
                      </a:r>
                      <a:r>
                        <a:rPr lang="sv-SE" sz="1600" b="1" dirty="0">
                          <a:effectLst/>
                        </a:rPr>
                        <a:t> </a:t>
                      </a:r>
                      <a:r>
                        <a:rPr lang="sv-SE" sz="1400" dirty="0">
                          <a:effectLst/>
                        </a:rPr>
                        <a:t>it </a:t>
                      </a:r>
                    </a:p>
                    <a:p>
                      <a:pPr>
                        <a:lnSpc>
                          <a:spcPct val="107000"/>
                        </a:lnSpc>
                        <a:spcAft>
                          <a:spcPts val="0"/>
                        </a:spcAft>
                      </a:pPr>
                      <a:r>
                        <a:rPr lang="sv-SE" sz="1100" dirty="0">
                          <a:effectLst/>
                        </a:rPr>
                        <a:t>1a) </a:t>
                      </a:r>
                      <a:r>
                        <a:rPr lang="sv-SE" sz="1100" dirty="0" err="1">
                          <a:effectLst/>
                        </a:rPr>
                        <a:t>relating</a:t>
                      </a:r>
                      <a:r>
                        <a:rPr lang="sv-SE" sz="1100" dirty="0">
                          <a:effectLst/>
                        </a:rPr>
                        <a:t> to God </a:t>
                      </a:r>
                    </a:p>
                    <a:p>
                      <a:pPr>
                        <a:lnSpc>
                          <a:spcPct val="107000"/>
                        </a:lnSpc>
                        <a:spcAft>
                          <a:spcPts val="0"/>
                        </a:spcAft>
                      </a:pPr>
                      <a:r>
                        <a:rPr lang="sv-SE" sz="1400" dirty="0">
                          <a:effectLst/>
                        </a:rPr>
                        <a:t>1a1</a:t>
                      </a:r>
                      <a:r>
                        <a:rPr lang="sv-SE" sz="1600" dirty="0">
                          <a:effectLst/>
                        </a:rPr>
                        <a:t>) </a:t>
                      </a:r>
                      <a:r>
                        <a:rPr lang="sv-SE" sz="1600" b="1" dirty="0">
                          <a:effectLst/>
                        </a:rPr>
                        <a:t>the </a:t>
                      </a:r>
                      <a:r>
                        <a:rPr lang="sv-SE" sz="1600" b="1" dirty="0" err="1">
                          <a:effectLst/>
                          <a:highlight>
                            <a:srgbClr val="FFFF00"/>
                          </a:highlight>
                        </a:rPr>
                        <a:t>conviction</a:t>
                      </a:r>
                      <a:r>
                        <a:rPr lang="sv-SE" sz="1600" b="1" dirty="0">
                          <a:effectLst/>
                          <a:highlight>
                            <a:srgbClr val="FFFF00"/>
                          </a:highlight>
                        </a:rPr>
                        <a:t> </a:t>
                      </a:r>
                      <a:r>
                        <a:rPr lang="sv-SE" sz="1600" b="1" dirty="0" err="1">
                          <a:effectLst/>
                          <a:highlight>
                            <a:srgbClr val="FFFF00"/>
                          </a:highlight>
                        </a:rPr>
                        <a:t>that</a:t>
                      </a:r>
                      <a:r>
                        <a:rPr lang="sv-SE" sz="1600" b="1" dirty="0">
                          <a:effectLst/>
                          <a:highlight>
                            <a:srgbClr val="FFFF00"/>
                          </a:highlight>
                        </a:rPr>
                        <a:t> God </a:t>
                      </a:r>
                      <a:r>
                        <a:rPr lang="sv-SE" sz="1600" b="1" dirty="0" err="1">
                          <a:effectLst/>
                          <a:highlight>
                            <a:srgbClr val="FFFF00"/>
                          </a:highlight>
                        </a:rPr>
                        <a:t>exists</a:t>
                      </a:r>
                      <a:r>
                        <a:rPr lang="sv-SE" sz="1600" b="1" dirty="0">
                          <a:effectLst/>
                          <a:highlight>
                            <a:srgbClr val="FFFF00"/>
                          </a:highlight>
                        </a:rPr>
                        <a:t> </a:t>
                      </a:r>
                      <a:r>
                        <a:rPr lang="sv-SE" sz="1600" b="1" dirty="0">
                          <a:effectLst/>
                        </a:rPr>
                        <a:t>and is the </a:t>
                      </a:r>
                      <a:r>
                        <a:rPr lang="sv-SE" sz="1600" b="1" dirty="0" err="1">
                          <a:effectLst/>
                        </a:rPr>
                        <a:t>creator</a:t>
                      </a:r>
                      <a:r>
                        <a:rPr lang="sv-SE" sz="1600" b="1" dirty="0">
                          <a:effectLst/>
                        </a:rPr>
                        <a:t> and </a:t>
                      </a:r>
                      <a:r>
                        <a:rPr lang="sv-SE" sz="1600" b="1" dirty="0" err="1">
                          <a:effectLst/>
                        </a:rPr>
                        <a:t>ruler</a:t>
                      </a:r>
                      <a:r>
                        <a:rPr lang="sv-SE" sz="1600" b="1" dirty="0">
                          <a:effectLst/>
                        </a:rPr>
                        <a:t> </a:t>
                      </a:r>
                      <a:r>
                        <a:rPr lang="sv-SE" sz="1600" b="1" dirty="0" err="1">
                          <a:effectLst/>
                        </a:rPr>
                        <a:t>of</a:t>
                      </a:r>
                      <a:r>
                        <a:rPr lang="sv-SE" sz="1600" b="1" dirty="0">
                          <a:effectLst/>
                        </a:rPr>
                        <a:t> all </a:t>
                      </a:r>
                      <a:r>
                        <a:rPr lang="sv-SE" sz="1600" b="1" dirty="0" err="1">
                          <a:effectLst/>
                        </a:rPr>
                        <a:t>things</a:t>
                      </a:r>
                      <a:r>
                        <a:rPr lang="sv-SE" sz="1600" dirty="0">
                          <a:effectLst/>
                        </a:rPr>
                        <a:t>, </a:t>
                      </a:r>
                      <a:r>
                        <a:rPr lang="sv-SE" sz="1600" b="1" dirty="0">
                          <a:effectLst/>
                        </a:rPr>
                        <a:t>the </a:t>
                      </a:r>
                      <a:r>
                        <a:rPr lang="sv-SE" sz="1600" b="1" dirty="0" err="1">
                          <a:effectLst/>
                        </a:rPr>
                        <a:t>provider</a:t>
                      </a:r>
                      <a:r>
                        <a:rPr lang="sv-SE" sz="1600" b="1" dirty="0">
                          <a:effectLst/>
                        </a:rPr>
                        <a:t> and </a:t>
                      </a:r>
                      <a:r>
                        <a:rPr lang="sv-SE" sz="1600" b="1" dirty="0" err="1">
                          <a:effectLst/>
                        </a:rPr>
                        <a:t>bestower</a:t>
                      </a:r>
                      <a:r>
                        <a:rPr lang="sv-SE" sz="1600" b="1" dirty="0">
                          <a:effectLst/>
                        </a:rPr>
                        <a:t> </a:t>
                      </a:r>
                      <a:r>
                        <a:rPr lang="sv-SE" sz="1600" b="1" dirty="0" err="1">
                          <a:effectLst/>
                        </a:rPr>
                        <a:t>of</a:t>
                      </a:r>
                      <a:r>
                        <a:rPr lang="sv-SE" sz="1600" b="1" dirty="0">
                          <a:effectLst/>
                        </a:rPr>
                        <a:t> </a:t>
                      </a:r>
                      <a:r>
                        <a:rPr lang="sv-SE" sz="1600" b="1" dirty="0" err="1">
                          <a:effectLst/>
                        </a:rPr>
                        <a:t>eternal</a:t>
                      </a:r>
                      <a:r>
                        <a:rPr lang="sv-SE" sz="1600" b="1" dirty="0">
                          <a:effectLst/>
                        </a:rPr>
                        <a:t> </a:t>
                      </a:r>
                      <a:r>
                        <a:rPr lang="sv-SE" sz="1600" b="1" dirty="0" err="1">
                          <a:effectLst/>
                        </a:rPr>
                        <a:t>salvation</a:t>
                      </a:r>
                      <a:r>
                        <a:rPr lang="sv-SE" sz="1600" b="1" dirty="0">
                          <a:effectLst/>
                        </a:rPr>
                        <a:t> </a:t>
                      </a:r>
                      <a:r>
                        <a:rPr lang="sv-SE" sz="1600" b="1" dirty="0" err="1">
                          <a:effectLst/>
                        </a:rPr>
                        <a:t>through</a:t>
                      </a:r>
                      <a:r>
                        <a:rPr lang="sv-SE" sz="1600" b="1" dirty="0">
                          <a:effectLst/>
                        </a:rPr>
                        <a:t> Christ </a:t>
                      </a:r>
                      <a:endParaRPr lang="sv-SE" sz="1400" b="1" dirty="0">
                        <a:effectLst/>
                      </a:endParaRPr>
                    </a:p>
                    <a:p>
                      <a:pPr>
                        <a:lnSpc>
                          <a:spcPct val="107000"/>
                        </a:lnSpc>
                        <a:spcAft>
                          <a:spcPts val="0"/>
                        </a:spcAft>
                      </a:pPr>
                      <a:r>
                        <a:rPr lang="sv-SE" sz="1200" dirty="0">
                          <a:effectLst/>
                        </a:rPr>
                        <a:t>1b) </a:t>
                      </a:r>
                      <a:r>
                        <a:rPr lang="sv-SE" sz="1200" dirty="0" err="1">
                          <a:effectLst/>
                        </a:rPr>
                        <a:t>relating</a:t>
                      </a:r>
                      <a:r>
                        <a:rPr lang="sv-SE" sz="1200" dirty="0">
                          <a:effectLst/>
                        </a:rPr>
                        <a:t> to Christ</a:t>
                      </a:r>
                      <a:br>
                        <a:rPr lang="sv-SE" sz="1200" dirty="0">
                          <a:effectLst/>
                        </a:rPr>
                      </a:br>
                      <a:r>
                        <a:rPr lang="sv-SE" sz="1200" dirty="0">
                          <a:effectLst/>
                        </a:rPr>
                        <a:t>1b1) a strong and </a:t>
                      </a:r>
                      <a:r>
                        <a:rPr lang="sv-SE" sz="1200" dirty="0" err="1">
                          <a:effectLst/>
                        </a:rPr>
                        <a:t>welcome</a:t>
                      </a:r>
                      <a:r>
                        <a:rPr lang="sv-SE" sz="1200" dirty="0">
                          <a:effectLst/>
                        </a:rPr>
                        <a:t> </a:t>
                      </a:r>
                      <a:r>
                        <a:rPr lang="sv-SE" sz="1200" dirty="0" err="1">
                          <a:effectLst/>
                        </a:rPr>
                        <a:t>conviction</a:t>
                      </a:r>
                      <a:r>
                        <a:rPr lang="sv-SE" sz="1200" dirty="0">
                          <a:effectLst/>
                        </a:rPr>
                        <a:t> or </a:t>
                      </a:r>
                      <a:r>
                        <a:rPr lang="sv-SE" sz="1200" dirty="0" err="1">
                          <a:effectLst/>
                        </a:rPr>
                        <a:t>belief</a:t>
                      </a:r>
                      <a:r>
                        <a:rPr lang="sv-SE" sz="1200" dirty="0">
                          <a:effectLst/>
                        </a:rPr>
                        <a:t> </a:t>
                      </a:r>
                      <a:r>
                        <a:rPr lang="sv-SE" sz="1200" dirty="0" err="1">
                          <a:effectLst/>
                        </a:rPr>
                        <a:t>that</a:t>
                      </a:r>
                      <a:r>
                        <a:rPr lang="sv-SE" sz="1200" dirty="0">
                          <a:effectLst/>
                        </a:rPr>
                        <a:t> Jesus is the </a:t>
                      </a:r>
                      <a:r>
                        <a:rPr lang="sv-SE" sz="1200" dirty="0" err="1">
                          <a:effectLst/>
                        </a:rPr>
                        <a:t>Messiah</a:t>
                      </a:r>
                      <a:r>
                        <a:rPr lang="sv-SE" sz="1200" dirty="0">
                          <a:effectLst/>
                        </a:rPr>
                        <a:t>, </a:t>
                      </a:r>
                      <a:r>
                        <a:rPr lang="sv-SE" sz="1200" dirty="0" err="1">
                          <a:effectLst/>
                        </a:rPr>
                        <a:t>through</a:t>
                      </a:r>
                      <a:r>
                        <a:rPr lang="sv-SE" sz="1200" dirty="0">
                          <a:effectLst/>
                        </a:rPr>
                        <a:t> </a:t>
                      </a:r>
                      <a:r>
                        <a:rPr lang="sv-SE" sz="1200" dirty="0" err="1">
                          <a:effectLst/>
                        </a:rPr>
                        <a:t>whom</a:t>
                      </a:r>
                      <a:r>
                        <a:rPr lang="sv-SE" sz="1200" dirty="0">
                          <a:effectLst/>
                        </a:rPr>
                        <a:t> </a:t>
                      </a:r>
                      <a:r>
                        <a:rPr lang="sv-SE" sz="1200" dirty="0" err="1">
                          <a:effectLst/>
                        </a:rPr>
                        <a:t>we</a:t>
                      </a:r>
                      <a:r>
                        <a:rPr lang="sv-SE" sz="1200" dirty="0">
                          <a:effectLst/>
                        </a:rPr>
                        <a:t> </a:t>
                      </a:r>
                      <a:r>
                        <a:rPr lang="sv-SE" sz="1200" dirty="0" err="1">
                          <a:effectLst/>
                        </a:rPr>
                        <a:t>obtain</a:t>
                      </a:r>
                      <a:r>
                        <a:rPr lang="sv-SE" sz="1200" dirty="0">
                          <a:effectLst/>
                        </a:rPr>
                        <a:t> </a:t>
                      </a:r>
                      <a:r>
                        <a:rPr lang="sv-SE" sz="1200" dirty="0" err="1">
                          <a:effectLst/>
                        </a:rPr>
                        <a:t>eternal</a:t>
                      </a:r>
                      <a:r>
                        <a:rPr lang="sv-SE" sz="1200" dirty="0">
                          <a:effectLst/>
                        </a:rPr>
                        <a:t> </a:t>
                      </a:r>
                      <a:r>
                        <a:rPr lang="sv-SE" sz="1200" dirty="0" err="1">
                          <a:effectLst/>
                        </a:rPr>
                        <a:t>salvation</a:t>
                      </a:r>
                      <a:r>
                        <a:rPr lang="sv-SE" sz="1200" dirty="0">
                          <a:effectLst/>
                        </a:rPr>
                        <a:t> in the </a:t>
                      </a:r>
                      <a:r>
                        <a:rPr lang="sv-SE" sz="1200" dirty="0" err="1">
                          <a:effectLst/>
                        </a:rPr>
                        <a:t>kingdom</a:t>
                      </a:r>
                      <a:r>
                        <a:rPr lang="sv-SE" sz="1200" dirty="0">
                          <a:effectLst/>
                        </a:rPr>
                        <a:t> </a:t>
                      </a:r>
                      <a:r>
                        <a:rPr lang="sv-SE" sz="1200" dirty="0" err="1">
                          <a:effectLst/>
                        </a:rPr>
                        <a:t>of</a:t>
                      </a:r>
                      <a:r>
                        <a:rPr lang="sv-SE" sz="1200" dirty="0">
                          <a:effectLst/>
                        </a:rPr>
                        <a:t> God</a:t>
                      </a:r>
                      <a:br>
                        <a:rPr lang="sv-SE" sz="1200" dirty="0">
                          <a:effectLst/>
                        </a:rPr>
                      </a:br>
                      <a:r>
                        <a:rPr lang="sv-SE" sz="1200" dirty="0">
                          <a:effectLst/>
                        </a:rPr>
                        <a:t>1c) the </a:t>
                      </a:r>
                      <a:r>
                        <a:rPr lang="sv-SE" sz="1200" dirty="0" err="1">
                          <a:effectLst/>
                        </a:rPr>
                        <a:t>religious</a:t>
                      </a:r>
                      <a:r>
                        <a:rPr lang="sv-SE" sz="1200" dirty="0">
                          <a:effectLst/>
                        </a:rPr>
                        <a:t> </a:t>
                      </a:r>
                      <a:r>
                        <a:rPr lang="sv-SE" sz="1200" dirty="0" err="1">
                          <a:effectLst/>
                        </a:rPr>
                        <a:t>beliefs</a:t>
                      </a:r>
                      <a:r>
                        <a:rPr lang="sv-SE" sz="1200" dirty="0">
                          <a:effectLst/>
                        </a:rPr>
                        <a:t> </a:t>
                      </a:r>
                      <a:r>
                        <a:rPr lang="sv-SE" sz="1200" dirty="0" err="1">
                          <a:effectLst/>
                        </a:rPr>
                        <a:t>of</a:t>
                      </a:r>
                      <a:r>
                        <a:rPr lang="sv-SE" sz="1200" dirty="0">
                          <a:effectLst/>
                        </a:rPr>
                        <a:t> Christians</a:t>
                      </a:r>
                      <a:br>
                        <a:rPr lang="sv-SE" sz="1200" dirty="0">
                          <a:effectLst/>
                        </a:rPr>
                      </a:br>
                      <a:r>
                        <a:rPr lang="sv-SE" sz="1200" dirty="0">
                          <a:effectLst/>
                        </a:rPr>
                        <a:t>1d) </a:t>
                      </a:r>
                      <a:r>
                        <a:rPr lang="sv-SE" sz="1200" dirty="0" err="1">
                          <a:effectLst/>
                        </a:rPr>
                        <a:t>belief</a:t>
                      </a:r>
                      <a:r>
                        <a:rPr lang="sv-SE" sz="1200" dirty="0">
                          <a:effectLst/>
                        </a:rPr>
                        <a:t> </a:t>
                      </a:r>
                      <a:r>
                        <a:rPr lang="sv-SE" sz="1200" dirty="0" err="1">
                          <a:effectLst/>
                        </a:rPr>
                        <a:t>with</a:t>
                      </a:r>
                      <a:r>
                        <a:rPr lang="sv-SE" sz="1200" dirty="0">
                          <a:effectLst/>
                        </a:rPr>
                        <a:t> the </a:t>
                      </a:r>
                      <a:r>
                        <a:rPr lang="sv-SE" sz="1200" dirty="0" err="1">
                          <a:effectLst/>
                        </a:rPr>
                        <a:t>predominate</a:t>
                      </a:r>
                      <a:r>
                        <a:rPr lang="sv-SE" sz="1200" dirty="0">
                          <a:effectLst/>
                        </a:rPr>
                        <a:t> </a:t>
                      </a:r>
                      <a:r>
                        <a:rPr lang="sv-SE" sz="1200" dirty="0" err="1">
                          <a:effectLst/>
                        </a:rPr>
                        <a:t>idea</a:t>
                      </a:r>
                      <a:r>
                        <a:rPr lang="sv-SE" sz="1200" dirty="0">
                          <a:effectLst/>
                        </a:rPr>
                        <a:t> </a:t>
                      </a:r>
                      <a:r>
                        <a:rPr lang="sv-SE" sz="1200" dirty="0" err="1">
                          <a:effectLst/>
                        </a:rPr>
                        <a:t>of</a:t>
                      </a:r>
                      <a:r>
                        <a:rPr lang="sv-SE" sz="1200" dirty="0">
                          <a:effectLst/>
                        </a:rPr>
                        <a:t> </a:t>
                      </a:r>
                      <a:r>
                        <a:rPr lang="sv-SE" sz="1400" b="1" dirty="0">
                          <a:effectLst/>
                        </a:rPr>
                        <a:t>trust (or </a:t>
                      </a:r>
                      <a:r>
                        <a:rPr lang="sv-SE" sz="1400" b="1" dirty="0" err="1">
                          <a:effectLst/>
                        </a:rPr>
                        <a:t>confidence</a:t>
                      </a:r>
                      <a:r>
                        <a:rPr lang="sv-SE" sz="1400" b="1" dirty="0">
                          <a:effectLst/>
                        </a:rPr>
                        <a:t>) </a:t>
                      </a:r>
                      <a:r>
                        <a:rPr lang="sv-SE" sz="1200" dirty="0" err="1">
                          <a:effectLst/>
                        </a:rPr>
                        <a:t>whether</a:t>
                      </a:r>
                      <a:r>
                        <a:rPr lang="sv-SE" sz="1200" dirty="0">
                          <a:effectLst/>
                        </a:rPr>
                        <a:t> in God or in Christ, </a:t>
                      </a:r>
                      <a:r>
                        <a:rPr lang="sv-SE" sz="1200" dirty="0" err="1">
                          <a:effectLst/>
                        </a:rPr>
                        <a:t>springing</a:t>
                      </a:r>
                      <a:r>
                        <a:rPr lang="sv-SE" sz="1200" dirty="0">
                          <a:effectLst/>
                        </a:rPr>
                        <a:t> from </a:t>
                      </a:r>
                      <a:r>
                        <a:rPr lang="sv-SE" sz="1200" dirty="0" err="1">
                          <a:effectLst/>
                        </a:rPr>
                        <a:t>faith</a:t>
                      </a:r>
                      <a:r>
                        <a:rPr lang="sv-SE" sz="1200" dirty="0">
                          <a:effectLst/>
                        </a:rPr>
                        <a:t> in the same</a:t>
                      </a:r>
                      <a:br>
                        <a:rPr lang="sv-SE" sz="1200" dirty="0">
                          <a:effectLst/>
                        </a:rPr>
                      </a:br>
                      <a:r>
                        <a:rPr lang="sv-SE" sz="1200" dirty="0">
                          <a:effectLst/>
                        </a:rPr>
                        <a:t>2) </a:t>
                      </a:r>
                      <a:r>
                        <a:rPr lang="sv-SE" sz="1200" dirty="0" err="1">
                          <a:effectLst/>
                        </a:rPr>
                        <a:t>fidelity</a:t>
                      </a:r>
                      <a:r>
                        <a:rPr lang="sv-SE" sz="1200" dirty="0">
                          <a:effectLst/>
                        </a:rPr>
                        <a:t>, </a:t>
                      </a:r>
                      <a:r>
                        <a:rPr lang="sv-SE" sz="1200" dirty="0" err="1">
                          <a:effectLst/>
                        </a:rPr>
                        <a:t>faithfulness</a:t>
                      </a:r>
                      <a:br>
                        <a:rPr lang="sv-SE" sz="1200" dirty="0">
                          <a:effectLst/>
                        </a:rPr>
                      </a:br>
                      <a:r>
                        <a:rPr lang="sv-SE" sz="1400" dirty="0">
                          <a:effectLst/>
                        </a:rPr>
                        <a:t>2a) </a:t>
                      </a:r>
                      <a:r>
                        <a:rPr lang="sv-SE" sz="1600" b="1" dirty="0">
                          <a:effectLst/>
                        </a:rPr>
                        <a:t>the </a:t>
                      </a:r>
                      <a:r>
                        <a:rPr lang="sv-SE" sz="1600" b="1" dirty="0" err="1">
                          <a:effectLst/>
                          <a:highlight>
                            <a:srgbClr val="FFFF00"/>
                          </a:highlight>
                        </a:rPr>
                        <a:t>character</a:t>
                      </a:r>
                      <a:r>
                        <a:rPr lang="sv-SE" sz="1600" b="1" dirty="0">
                          <a:effectLst/>
                          <a:highlight>
                            <a:srgbClr val="FFFF00"/>
                          </a:highlight>
                        </a:rPr>
                        <a:t> </a:t>
                      </a:r>
                      <a:r>
                        <a:rPr lang="sv-SE" sz="1600" b="1" dirty="0" err="1">
                          <a:effectLst/>
                          <a:highlight>
                            <a:srgbClr val="FFFF00"/>
                          </a:highlight>
                        </a:rPr>
                        <a:t>of</a:t>
                      </a:r>
                      <a:r>
                        <a:rPr lang="sv-SE" sz="1600" b="1" dirty="0">
                          <a:effectLst/>
                          <a:highlight>
                            <a:srgbClr val="FFFF00"/>
                          </a:highlight>
                        </a:rPr>
                        <a:t> </a:t>
                      </a:r>
                      <a:r>
                        <a:rPr lang="sv-SE" sz="1600" b="1" dirty="0" err="1">
                          <a:effectLst/>
                          <a:highlight>
                            <a:srgbClr val="FFFF00"/>
                          </a:highlight>
                        </a:rPr>
                        <a:t>one</a:t>
                      </a:r>
                      <a:r>
                        <a:rPr lang="sv-SE" sz="1600" b="1" dirty="0">
                          <a:effectLst/>
                          <a:highlight>
                            <a:srgbClr val="FFFF00"/>
                          </a:highlight>
                        </a:rPr>
                        <a:t> </a:t>
                      </a:r>
                      <a:r>
                        <a:rPr lang="sv-SE" sz="1600" b="1" dirty="0" err="1">
                          <a:effectLst/>
                          <a:highlight>
                            <a:srgbClr val="FFFF00"/>
                          </a:highlight>
                        </a:rPr>
                        <a:t>who</a:t>
                      </a:r>
                      <a:r>
                        <a:rPr lang="sv-SE" sz="1600" b="1" dirty="0">
                          <a:effectLst/>
                          <a:highlight>
                            <a:srgbClr val="FFFF00"/>
                          </a:highlight>
                        </a:rPr>
                        <a:t> </a:t>
                      </a:r>
                      <a:r>
                        <a:rPr lang="sv-SE" sz="1600" b="1" dirty="0" err="1">
                          <a:effectLst/>
                          <a:highlight>
                            <a:srgbClr val="FFFF00"/>
                          </a:highlight>
                        </a:rPr>
                        <a:t>can</a:t>
                      </a:r>
                      <a:r>
                        <a:rPr lang="sv-SE" sz="1600" b="1" dirty="0">
                          <a:effectLst/>
                          <a:highlight>
                            <a:srgbClr val="FFFF00"/>
                          </a:highlight>
                        </a:rPr>
                        <a:t> be </a:t>
                      </a:r>
                      <a:r>
                        <a:rPr lang="sv-SE" sz="1600" b="1" dirty="0" err="1">
                          <a:effectLst/>
                          <a:highlight>
                            <a:srgbClr val="FFFF00"/>
                          </a:highlight>
                        </a:rPr>
                        <a:t>relied</a:t>
                      </a:r>
                      <a:r>
                        <a:rPr lang="sv-SE" sz="1600" b="1" dirty="0">
                          <a:effectLst/>
                          <a:highlight>
                            <a:srgbClr val="FFFF00"/>
                          </a:highlight>
                        </a:rPr>
                        <a:t> </a:t>
                      </a:r>
                      <a:r>
                        <a:rPr lang="sv-SE" sz="1200" dirty="0">
                          <a:effectLst/>
                        </a:rPr>
                        <a:t>on from 3982; </a:t>
                      </a:r>
                      <a:r>
                        <a:rPr lang="sv-SE" sz="1200" dirty="0" err="1">
                          <a:effectLst/>
                        </a:rPr>
                        <a:t>persuasion</a:t>
                      </a:r>
                      <a:r>
                        <a:rPr lang="sv-SE" sz="1200" dirty="0">
                          <a:effectLst/>
                        </a:rPr>
                        <a:t>, i.e. </a:t>
                      </a:r>
                      <a:r>
                        <a:rPr lang="sv-SE" sz="1200" dirty="0" err="1">
                          <a:effectLst/>
                        </a:rPr>
                        <a:t>credence</a:t>
                      </a:r>
                      <a:r>
                        <a:rPr lang="sv-SE" sz="1200" dirty="0">
                          <a:effectLst/>
                        </a:rPr>
                        <a:t>; moral </a:t>
                      </a:r>
                      <a:r>
                        <a:rPr lang="sv-SE" sz="1200" dirty="0" err="1">
                          <a:effectLst/>
                        </a:rPr>
                        <a:t>conviction</a:t>
                      </a:r>
                      <a:r>
                        <a:rPr lang="sv-SE" sz="1200" dirty="0">
                          <a:effectLst/>
                        </a:rPr>
                        <a:t> (</a:t>
                      </a:r>
                      <a:r>
                        <a:rPr lang="sv-SE" sz="1200" dirty="0" err="1">
                          <a:effectLst/>
                        </a:rPr>
                        <a:t>of</a:t>
                      </a:r>
                      <a:r>
                        <a:rPr lang="sv-SE" sz="1200" dirty="0">
                          <a:effectLst/>
                        </a:rPr>
                        <a:t> </a:t>
                      </a:r>
                      <a:r>
                        <a:rPr lang="sv-SE" sz="1200" dirty="0" err="1">
                          <a:effectLst/>
                        </a:rPr>
                        <a:t>religious</a:t>
                      </a:r>
                      <a:r>
                        <a:rPr lang="sv-SE" sz="1200" dirty="0">
                          <a:effectLst/>
                        </a:rPr>
                        <a:t> </a:t>
                      </a:r>
                      <a:r>
                        <a:rPr lang="sv-SE" sz="1200" dirty="0" err="1">
                          <a:effectLst/>
                        </a:rPr>
                        <a:t>truth</a:t>
                      </a:r>
                      <a:r>
                        <a:rPr lang="sv-SE" sz="1200" dirty="0">
                          <a:effectLst/>
                        </a:rPr>
                        <a:t>, or the </a:t>
                      </a:r>
                      <a:r>
                        <a:rPr lang="sv-SE" sz="1200" dirty="0" err="1">
                          <a:effectLst/>
                        </a:rPr>
                        <a:t>truthfulness</a:t>
                      </a:r>
                      <a:r>
                        <a:rPr lang="sv-SE" sz="1200" dirty="0">
                          <a:effectLst/>
                        </a:rPr>
                        <a:t> </a:t>
                      </a:r>
                      <a:r>
                        <a:rPr lang="sv-SE" sz="1200" dirty="0" err="1">
                          <a:effectLst/>
                        </a:rPr>
                        <a:t>of</a:t>
                      </a:r>
                      <a:r>
                        <a:rPr lang="sv-SE" sz="1200" dirty="0">
                          <a:effectLst/>
                        </a:rPr>
                        <a:t> God or a </a:t>
                      </a:r>
                      <a:r>
                        <a:rPr lang="sv-SE" sz="1200" dirty="0" err="1">
                          <a:effectLst/>
                        </a:rPr>
                        <a:t>religious</a:t>
                      </a:r>
                      <a:r>
                        <a:rPr lang="sv-SE" sz="1200" dirty="0">
                          <a:effectLst/>
                        </a:rPr>
                        <a:t> </a:t>
                      </a:r>
                      <a:r>
                        <a:rPr lang="sv-SE" sz="1200" dirty="0" err="1">
                          <a:effectLst/>
                        </a:rPr>
                        <a:t>teacher</a:t>
                      </a:r>
                      <a:r>
                        <a:rPr lang="sv-SE" sz="1200" dirty="0">
                          <a:effectLst/>
                        </a:rPr>
                        <a:t>), </a:t>
                      </a:r>
                      <a:r>
                        <a:rPr lang="sv-SE" sz="1200" dirty="0" err="1">
                          <a:effectLst/>
                        </a:rPr>
                        <a:t>especially</a:t>
                      </a:r>
                      <a:r>
                        <a:rPr lang="sv-SE" sz="1200" dirty="0">
                          <a:effectLst/>
                        </a:rPr>
                        <a:t>  </a:t>
                      </a:r>
                      <a:r>
                        <a:rPr lang="sv-SE" sz="1200" dirty="0" err="1">
                          <a:effectLst/>
                        </a:rPr>
                        <a:t>reliance</a:t>
                      </a:r>
                      <a:r>
                        <a:rPr lang="sv-SE" sz="1200" dirty="0">
                          <a:effectLst/>
                        </a:rPr>
                        <a:t> </a:t>
                      </a:r>
                      <a:r>
                        <a:rPr lang="sv-SE" sz="1200" dirty="0" err="1">
                          <a:effectLst/>
                        </a:rPr>
                        <a:t>upon</a:t>
                      </a:r>
                      <a:r>
                        <a:rPr lang="sv-SE" sz="1200" dirty="0">
                          <a:effectLst/>
                        </a:rPr>
                        <a:t> Christ for </a:t>
                      </a:r>
                      <a:r>
                        <a:rPr lang="sv-SE" sz="1200" dirty="0" err="1">
                          <a:effectLst/>
                        </a:rPr>
                        <a:t>salvation</a:t>
                      </a:r>
                      <a:r>
                        <a:rPr lang="sv-SE" sz="1200" dirty="0">
                          <a:effectLst/>
                        </a:rPr>
                        <a:t>; </a:t>
                      </a:r>
                      <a:r>
                        <a:rPr lang="sv-SE" sz="1200" dirty="0" err="1">
                          <a:effectLst/>
                        </a:rPr>
                        <a:t>abstractly</a:t>
                      </a:r>
                      <a:r>
                        <a:rPr lang="sv-SE" sz="1200" dirty="0">
                          <a:effectLst/>
                        </a:rPr>
                        <a:t>, </a:t>
                      </a:r>
                      <a:r>
                        <a:rPr lang="sv-SE" sz="1200" dirty="0" err="1">
                          <a:effectLst/>
                        </a:rPr>
                        <a:t>constancy</a:t>
                      </a:r>
                      <a:r>
                        <a:rPr lang="sv-SE" sz="1200" dirty="0">
                          <a:effectLst/>
                        </a:rPr>
                        <a:t> in </a:t>
                      </a:r>
                      <a:r>
                        <a:rPr lang="sv-SE" sz="1200" dirty="0" err="1">
                          <a:effectLst/>
                        </a:rPr>
                        <a:t>such</a:t>
                      </a:r>
                      <a:r>
                        <a:rPr lang="sv-SE" sz="1200" dirty="0">
                          <a:effectLst/>
                        </a:rPr>
                        <a:t> profession; by extension, the system </a:t>
                      </a:r>
                      <a:r>
                        <a:rPr lang="sv-SE" sz="1200" dirty="0" err="1">
                          <a:effectLst/>
                        </a:rPr>
                        <a:t>of</a:t>
                      </a:r>
                      <a:r>
                        <a:rPr lang="sv-SE" sz="1200" dirty="0">
                          <a:effectLst/>
                        </a:rPr>
                        <a:t> </a:t>
                      </a:r>
                      <a:r>
                        <a:rPr lang="sv-SE" sz="1200" dirty="0" err="1">
                          <a:effectLst/>
                        </a:rPr>
                        <a:t>religious</a:t>
                      </a:r>
                      <a:r>
                        <a:rPr lang="sv-SE" sz="1200" dirty="0">
                          <a:effectLst/>
                        </a:rPr>
                        <a:t> (Gospel) </a:t>
                      </a:r>
                      <a:r>
                        <a:rPr lang="sv-SE" sz="1200" dirty="0" err="1">
                          <a:effectLst/>
                        </a:rPr>
                        <a:t>truth</a:t>
                      </a:r>
                      <a:r>
                        <a:rPr lang="sv-SE" sz="1200" dirty="0">
                          <a:effectLst/>
                        </a:rPr>
                        <a:t> </a:t>
                      </a:r>
                      <a:r>
                        <a:rPr lang="sv-SE" sz="1200" dirty="0" err="1">
                          <a:effectLst/>
                        </a:rPr>
                        <a:t>itself</a:t>
                      </a:r>
                      <a:r>
                        <a:rPr lang="sv-SE" sz="1400" dirty="0">
                          <a:effectLst/>
                        </a:rPr>
                        <a:t>:-</a:t>
                      </a:r>
                      <a:r>
                        <a:rPr lang="sv-SE" sz="1800" b="1" dirty="0" err="1">
                          <a:effectLst/>
                          <a:highlight>
                            <a:srgbClr val="FFFF00"/>
                          </a:highlight>
                        </a:rPr>
                        <a:t>assurance</a:t>
                      </a:r>
                      <a:r>
                        <a:rPr lang="sv-SE" sz="1800" b="1" dirty="0">
                          <a:effectLst/>
                          <a:highlight>
                            <a:srgbClr val="FFFF00"/>
                          </a:highlight>
                        </a:rPr>
                        <a:t>, </a:t>
                      </a:r>
                      <a:r>
                        <a:rPr lang="sv-SE" sz="1800" b="1" dirty="0" err="1">
                          <a:effectLst/>
                          <a:highlight>
                            <a:srgbClr val="FFFF00"/>
                          </a:highlight>
                        </a:rPr>
                        <a:t>belief</a:t>
                      </a:r>
                      <a:r>
                        <a:rPr lang="sv-SE" sz="1800" b="1" dirty="0">
                          <a:effectLst/>
                          <a:highlight>
                            <a:srgbClr val="FFFF00"/>
                          </a:highlight>
                        </a:rPr>
                        <a:t>, </a:t>
                      </a:r>
                      <a:r>
                        <a:rPr lang="sv-SE" sz="1800" b="1" dirty="0" err="1">
                          <a:effectLst/>
                          <a:highlight>
                            <a:srgbClr val="FFFF00"/>
                          </a:highlight>
                        </a:rPr>
                        <a:t>believe</a:t>
                      </a:r>
                      <a:r>
                        <a:rPr lang="sv-SE" sz="1800" b="1" dirty="0">
                          <a:effectLst/>
                          <a:highlight>
                            <a:srgbClr val="FFFF00"/>
                          </a:highlight>
                        </a:rPr>
                        <a:t>, </a:t>
                      </a:r>
                      <a:r>
                        <a:rPr lang="sv-SE" sz="1800" b="1" dirty="0" err="1">
                          <a:effectLst/>
                          <a:highlight>
                            <a:srgbClr val="FFFF00"/>
                          </a:highlight>
                        </a:rPr>
                        <a:t>faith</a:t>
                      </a:r>
                      <a:r>
                        <a:rPr lang="sv-SE" sz="1800" b="1" dirty="0">
                          <a:effectLst/>
                          <a:highlight>
                            <a:srgbClr val="FFFF00"/>
                          </a:highlight>
                        </a:rPr>
                        <a:t>, </a:t>
                      </a:r>
                      <a:r>
                        <a:rPr lang="sv-SE" sz="1800" b="1" dirty="0" err="1">
                          <a:effectLst/>
                          <a:highlight>
                            <a:srgbClr val="FFFF00"/>
                          </a:highlight>
                        </a:rPr>
                        <a:t>fidelity</a:t>
                      </a:r>
                      <a:r>
                        <a:rPr lang="sv-SE" sz="1800" b="1" dirty="0">
                          <a:effectLst/>
                        </a:rPr>
                        <a:t>.</a:t>
                      </a:r>
                      <a:r>
                        <a:rPr lang="sv-SE" sz="1400" dirty="0">
                          <a:effectLst/>
                        </a:rPr>
                        <a:t> </a:t>
                      </a:r>
                      <a:r>
                        <a:rPr lang="sv-SE" sz="1400" dirty="0" err="1">
                          <a:effectLst/>
                        </a:rPr>
                        <a:t>see</a:t>
                      </a:r>
                      <a:r>
                        <a:rPr lang="sv-SE" sz="1400" dirty="0">
                          <a:effectLst/>
                        </a:rPr>
                        <a:t> GREEK for </a:t>
                      </a:r>
                      <a:r>
                        <a:rPr lang="sv-SE" sz="1400" u="sng" dirty="0">
                          <a:effectLst/>
                          <a:hlinkClick r:id="rId2"/>
                        </a:rPr>
                        <a:t>3982</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38" marR="5138" marT="5138" marB="5138"/>
                </a:tc>
                <a:extLst>
                  <a:ext uri="{0D108BD9-81ED-4DB2-BD59-A6C34878D82A}">
                    <a16:rowId xmlns:a16="http://schemas.microsoft.com/office/drawing/2014/main" val="2144543556"/>
                  </a:ext>
                </a:extLst>
              </a:tr>
            </a:tbl>
          </a:graphicData>
        </a:graphic>
      </p:graphicFrame>
    </p:spTree>
    <p:extLst>
      <p:ext uri="{BB962C8B-B14F-4D97-AF65-F5344CB8AC3E}">
        <p14:creationId xmlns:p14="http://schemas.microsoft.com/office/powerpoint/2010/main" val="3359903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9592" y="116632"/>
            <a:ext cx="7416824" cy="850106"/>
          </a:xfrm>
        </p:spPr>
        <p:txBody>
          <a:bodyPr>
            <a:noAutofit/>
          </a:bodyPr>
          <a:lstStyle/>
          <a:p>
            <a:r>
              <a:rPr lang="sv-SE" sz="7200" b="1" dirty="0">
                <a:solidFill>
                  <a:srgbClr val="0000FF"/>
                </a:solidFill>
                <a:effectLst>
                  <a:outerShdw blurRad="38100" dist="38100" dir="2700000" algn="tl">
                    <a:srgbClr val="000000">
                      <a:alpha val="43137"/>
                    </a:srgbClr>
                  </a:outerShdw>
                </a:effectLst>
              </a:rPr>
              <a:t>Vad är tro?</a:t>
            </a:r>
          </a:p>
        </p:txBody>
      </p:sp>
      <p:sp>
        <p:nvSpPr>
          <p:cNvPr id="3" name="Platshållare för innehåll 2"/>
          <p:cNvSpPr>
            <a:spLocks noGrp="1"/>
          </p:cNvSpPr>
          <p:nvPr>
            <p:ph idx="1"/>
          </p:nvPr>
        </p:nvSpPr>
        <p:spPr>
          <a:xfrm>
            <a:off x="179512" y="1052736"/>
            <a:ext cx="8784976" cy="5472608"/>
          </a:xfrm>
        </p:spPr>
        <p:txBody>
          <a:bodyPr>
            <a:noAutofit/>
          </a:bodyPr>
          <a:lstStyle/>
          <a:p>
            <a:r>
              <a:rPr lang="sv-SE" dirty="0"/>
              <a:t>”</a:t>
            </a:r>
            <a:r>
              <a:rPr lang="sv-SE" dirty="0">
                <a:solidFill>
                  <a:srgbClr val="0000FF"/>
                </a:solidFill>
                <a:effectLst>
                  <a:outerShdw blurRad="38100" dist="38100" dir="2700000" algn="tl">
                    <a:srgbClr val="000000">
                      <a:alpha val="43137"/>
                    </a:srgbClr>
                  </a:outerShdw>
                </a:effectLst>
              </a:rPr>
              <a:t>Tron är: </a:t>
            </a:r>
            <a:r>
              <a:rPr lang="sv-SE" b="1" dirty="0">
                <a:solidFill>
                  <a:srgbClr val="0000FF"/>
                </a:solidFill>
                <a:effectLst>
                  <a:outerShdw blurRad="38100" dist="38100" dir="2700000" algn="tl">
                    <a:srgbClr val="000000">
                      <a:alpha val="43137"/>
                    </a:srgbClr>
                  </a:outerShdw>
                </a:effectLst>
              </a:rPr>
              <a:t>en övertygelse om det man hoppas</a:t>
            </a:r>
            <a:r>
              <a:rPr lang="sv-SE" dirty="0"/>
              <a:t>, </a:t>
            </a:r>
            <a:r>
              <a:rPr lang="sv-SE" b="1" dirty="0">
                <a:solidFill>
                  <a:srgbClr val="0000FF"/>
                </a:solidFill>
                <a:effectLst>
                  <a:outerShdw blurRad="38100" dist="38100" dir="2700000" algn="tl">
                    <a:srgbClr val="000000">
                      <a:alpha val="43137"/>
                    </a:srgbClr>
                  </a:outerShdw>
                </a:effectLst>
              </a:rPr>
              <a:t>en visshet om det man inte ser</a:t>
            </a:r>
            <a:r>
              <a:rPr lang="sv-SE" dirty="0"/>
              <a:t>. </a:t>
            </a:r>
            <a:r>
              <a:rPr lang="sv-SE" sz="1800" baseline="30000" dirty="0"/>
              <a:t>2 </a:t>
            </a:r>
            <a:r>
              <a:rPr lang="sv-SE" sz="1800" dirty="0"/>
              <a:t>Genom tron fick fäderna sitt vittnesbörd. </a:t>
            </a:r>
            <a:r>
              <a:rPr lang="sv-SE" sz="1800" baseline="30000" dirty="0"/>
              <a:t>3 </a:t>
            </a:r>
            <a:r>
              <a:rPr lang="sv-SE" sz="1800" dirty="0"/>
              <a:t>Genom tron förstår vi att världen har skapats genom ett ord från Gud, så att det vi ser inte har blivit till av något synligt.” (</a:t>
            </a:r>
            <a:r>
              <a:rPr lang="sv-SE" sz="1800" dirty="0" err="1"/>
              <a:t>Heb</a:t>
            </a:r>
            <a:r>
              <a:rPr lang="sv-SE" sz="1800" dirty="0"/>
              <a:t>. 11:1-3)</a:t>
            </a:r>
          </a:p>
          <a:p>
            <a:r>
              <a:rPr lang="am-ET" dirty="0"/>
              <a:t>1 እምነትም </a:t>
            </a:r>
            <a:r>
              <a:rPr lang="am-ET" b="1" dirty="0">
                <a:solidFill>
                  <a:srgbClr val="0000FF"/>
                </a:solidFill>
                <a:effectLst>
                  <a:outerShdw blurRad="38100" dist="38100" dir="2700000" algn="tl">
                    <a:srgbClr val="000000">
                      <a:alpha val="43137"/>
                    </a:srgbClr>
                  </a:outerShdw>
                </a:effectLst>
              </a:rPr>
              <a:t>ተስፋ ስለምናደርገው ነገር የሚያስረግጥ</a:t>
            </a:r>
            <a:r>
              <a:rPr lang="am-ET" dirty="0"/>
              <a:t>፥ </a:t>
            </a:r>
            <a:r>
              <a:rPr lang="am-ET" b="1" dirty="0">
                <a:solidFill>
                  <a:srgbClr val="0000FF"/>
                </a:solidFill>
                <a:effectLst>
                  <a:outerShdw blurRad="38100" dist="38100" dir="2700000" algn="tl">
                    <a:srgbClr val="000000">
                      <a:alpha val="43137"/>
                    </a:srgbClr>
                  </a:outerShdw>
                </a:effectLst>
              </a:rPr>
              <a:t>የማናየውንም ነገር የሚያስረዳ </a:t>
            </a:r>
            <a:r>
              <a:rPr lang="am-ET" dirty="0"/>
              <a:t>ነው።</a:t>
            </a:r>
            <a:r>
              <a:rPr lang="sv-SE" dirty="0"/>
              <a:t> </a:t>
            </a:r>
            <a:r>
              <a:rPr lang="am-ET" sz="2000" dirty="0"/>
              <a:t>2 ለሽማግሌዎች የተመሰከረላቸው በዚህ ነውና።</a:t>
            </a:r>
            <a:r>
              <a:rPr lang="sv-SE" sz="2000" dirty="0"/>
              <a:t> </a:t>
            </a:r>
            <a:r>
              <a:rPr lang="am-ET" sz="2000" dirty="0"/>
              <a:t>3 ዓለሞች በእግዚአብሔር ቃል እንደ ተዘጋጁ፥ ስለዚህም የሚታየው ነገር ከሚታዩት እንዳልሆነ በእምነት እናስተውላለን።</a:t>
            </a:r>
            <a:r>
              <a:rPr lang="sv-SE" sz="2000" dirty="0"/>
              <a:t> (</a:t>
            </a:r>
            <a:r>
              <a:rPr lang="am-ET" sz="2000" dirty="0"/>
              <a:t>ዕብራውያን</a:t>
            </a:r>
            <a:r>
              <a:rPr lang="sv-SE" sz="2000" dirty="0"/>
              <a:t> 11:1-3)</a:t>
            </a:r>
          </a:p>
          <a:p>
            <a:r>
              <a:rPr lang="en-US" sz="2000" dirty="0"/>
              <a:t>Now </a:t>
            </a:r>
            <a:r>
              <a:rPr lang="en-US" sz="3600" b="1" dirty="0">
                <a:solidFill>
                  <a:srgbClr val="0000FF"/>
                </a:solidFill>
                <a:effectLst>
                  <a:outerShdw blurRad="38100" dist="38100" dir="2700000" algn="tl">
                    <a:srgbClr val="000000">
                      <a:alpha val="43137"/>
                    </a:srgbClr>
                  </a:outerShdw>
                </a:effectLst>
              </a:rPr>
              <a:t>faith is the substance of things hoped for, the evidence of things not seen</a:t>
            </a:r>
            <a:r>
              <a:rPr lang="en-US" sz="2000" dirty="0"/>
              <a:t>. </a:t>
            </a:r>
            <a:r>
              <a:rPr lang="en-US" sz="2000" baseline="30000" dirty="0"/>
              <a:t>2 </a:t>
            </a:r>
            <a:r>
              <a:rPr lang="en-US" sz="2000" dirty="0"/>
              <a:t>For by it the elders obtained a good report. </a:t>
            </a:r>
            <a:r>
              <a:rPr lang="en-US" sz="2000" baseline="30000" dirty="0"/>
              <a:t>3 </a:t>
            </a:r>
            <a:r>
              <a:rPr lang="en-US" sz="2000" dirty="0"/>
              <a:t>Through faith we understand that the worlds were framed by the word of God, so that things which are seen were not made of things which do appear. (Heb.11:1-3)</a:t>
            </a:r>
            <a:endParaRPr lang="am-ET" sz="2000" dirty="0"/>
          </a:p>
          <a:p>
            <a:endParaRPr lang="sv-SE" dirty="0"/>
          </a:p>
        </p:txBody>
      </p:sp>
    </p:spTree>
    <p:extLst>
      <p:ext uri="{BB962C8B-B14F-4D97-AF65-F5344CB8AC3E}">
        <p14:creationId xmlns:p14="http://schemas.microsoft.com/office/powerpoint/2010/main" val="607823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40722" y="188640"/>
            <a:ext cx="8229600" cy="1143000"/>
          </a:xfrm>
        </p:spPr>
        <p:txBody>
          <a:bodyPr>
            <a:noAutofit/>
          </a:bodyPr>
          <a:lstStyle/>
          <a:p>
            <a:r>
              <a:rPr lang="sv-SE" sz="4800" b="1" dirty="0">
                <a:solidFill>
                  <a:srgbClr val="0000FF"/>
                </a:solidFill>
                <a:effectLst>
                  <a:outerShdw blurRad="38100" dist="38100" dir="2700000" algn="tl">
                    <a:srgbClr val="000000">
                      <a:alpha val="43137"/>
                    </a:srgbClr>
                  </a:outerShdw>
                </a:effectLst>
              </a:rPr>
              <a:t>Gud känner dem som förtröstar sig på honom!</a:t>
            </a:r>
          </a:p>
        </p:txBody>
      </p:sp>
      <p:sp>
        <p:nvSpPr>
          <p:cNvPr id="3" name="Platshållare för innehåll 2"/>
          <p:cNvSpPr>
            <a:spLocks noGrp="1"/>
          </p:cNvSpPr>
          <p:nvPr>
            <p:ph idx="1"/>
          </p:nvPr>
        </p:nvSpPr>
        <p:spPr/>
        <p:txBody>
          <a:bodyPr>
            <a:normAutofit fontScale="70000" lnSpcReduction="20000"/>
          </a:bodyPr>
          <a:lstStyle/>
          <a:p>
            <a:r>
              <a:rPr lang="sv-SE" b="1" baseline="30000" dirty="0"/>
              <a:t>”7 </a:t>
            </a:r>
            <a:r>
              <a:rPr lang="sv-SE" dirty="0"/>
              <a:t> God är </a:t>
            </a:r>
            <a:r>
              <a:rPr lang="sv-SE" cap="small" dirty="0"/>
              <a:t>Herren</a:t>
            </a:r>
            <a:r>
              <a:rPr lang="sv-SE" dirty="0"/>
              <a:t>,  en tillflykt på nödens dag, </a:t>
            </a:r>
            <a:r>
              <a:rPr lang="sv-SE" b="1" dirty="0">
                <a:solidFill>
                  <a:srgbClr val="0000FF"/>
                </a:solidFill>
              </a:rPr>
              <a:t>han känner dem som flyr till honom.</a:t>
            </a:r>
            <a:r>
              <a:rPr lang="sv-SE" dirty="0"/>
              <a:t>” (Nahum 1:7) </a:t>
            </a:r>
          </a:p>
          <a:p>
            <a:r>
              <a:rPr lang="sv-SE" dirty="0"/>
              <a:t>” Hjärtligt kär har jag dig, </a:t>
            </a:r>
            <a:r>
              <a:rPr lang="sv-SE" cap="small" dirty="0"/>
              <a:t>Herre</a:t>
            </a:r>
            <a:r>
              <a:rPr lang="sv-SE" dirty="0"/>
              <a:t>, min starkhet, 3 Herre, mitt bergfäste, min borg  och min räddare, min Gud, min tillflykts klippa, min sköld och min frälsnings  horn, mitt värn.” (Ps. 18:2)</a:t>
            </a:r>
          </a:p>
          <a:p>
            <a:endParaRPr lang="sv-SE" sz="1600" dirty="0"/>
          </a:p>
          <a:p>
            <a:r>
              <a:rPr lang="sv-SE" dirty="0"/>
              <a:t>”</a:t>
            </a:r>
            <a:r>
              <a:rPr lang="en-US" b="1" baseline="30000" dirty="0"/>
              <a:t> 7 </a:t>
            </a:r>
            <a:r>
              <a:rPr lang="en-US" dirty="0"/>
              <a:t>The </a:t>
            </a:r>
            <a:r>
              <a:rPr lang="en-US" cap="small" dirty="0"/>
              <a:t>Lord</a:t>
            </a:r>
            <a:r>
              <a:rPr lang="en-US" dirty="0"/>
              <a:t> is good, a strong hold in the day of trouble; and </a:t>
            </a:r>
            <a:r>
              <a:rPr lang="en-US" b="1" dirty="0">
                <a:solidFill>
                  <a:srgbClr val="0000FF"/>
                </a:solidFill>
              </a:rPr>
              <a:t>he </a:t>
            </a:r>
            <a:r>
              <a:rPr lang="en-US" b="1" dirty="0" err="1">
                <a:solidFill>
                  <a:srgbClr val="0000FF"/>
                </a:solidFill>
              </a:rPr>
              <a:t>knoweth</a:t>
            </a:r>
            <a:r>
              <a:rPr lang="en-US" b="1" dirty="0">
                <a:solidFill>
                  <a:srgbClr val="0000FF"/>
                </a:solidFill>
              </a:rPr>
              <a:t> them that trust in him</a:t>
            </a:r>
            <a:r>
              <a:rPr lang="en-US" dirty="0"/>
              <a:t>.</a:t>
            </a:r>
            <a:r>
              <a:rPr lang="sv-SE" dirty="0"/>
              <a:t>” (Nahum 1:7) </a:t>
            </a:r>
          </a:p>
          <a:p>
            <a:r>
              <a:rPr lang="sv-SE" dirty="0"/>
              <a:t>”</a:t>
            </a:r>
            <a:r>
              <a:rPr lang="en-US" b="1" baseline="30000" dirty="0"/>
              <a:t> 2 </a:t>
            </a:r>
            <a:r>
              <a:rPr lang="en-US" dirty="0"/>
              <a:t>The </a:t>
            </a:r>
            <a:r>
              <a:rPr lang="en-US" cap="small" dirty="0"/>
              <a:t>Lord</a:t>
            </a:r>
            <a:r>
              <a:rPr lang="en-US" dirty="0"/>
              <a:t> is my rock, and my fortress, and my deliverer; my God, my strength, in whom I will trust; my buckler, and the horn of my salvation, and my high tower.</a:t>
            </a:r>
            <a:r>
              <a:rPr lang="sv-SE" dirty="0"/>
              <a:t>” (Ps. 18:2)</a:t>
            </a:r>
          </a:p>
          <a:p>
            <a:endParaRPr lang="sv-SE" sz="1600" dirty="0"/>
          </a:p>
          <a:p>
            <a:r>
              <a:rPr lang="sv-SE" dirty="0"/>
              <a:t>”</a:t>
            </a:r>
            <a:r>
              <a:rPr lang="am-ET" dirty="0"/>
              <a:t>እግዚአብሔር መልካም ነው፥ በመከራ ቀንም መሸሸጊያ ነው፤ </a:t>
            </a:r>
            <a:r>
              <a:rPr lang="am-ET" b="1" dirty="0">
                <a:solidFill>
                  <a:srgbClr val="0000FF"/>
                </a:solidFill>
              </a:rPr>
              <a:t>በእርሱ የሚታመኑትንም ያውቃል።</a:t>
            </a:r>
            <a:r>
              <a:rPr lang="sv-SE" dirty="0"/>
              <a:t>” (</a:t>
            </a:r>
            <a:r>
              <a:rPr lang="am-ET" dirty="0"/>
              <a:t>ናሆ</a:t>
            </a:r>
            <a:r>
              <a:rPr lang="sv-SE" dirty="0"/>
              <a:t>. 1:7)</a:t>
            </a:r>
          </a:p>
          <a:p>
            <a:r>
              <a:rPr lang="sv-SE" dirty="0"/>
              <a:t>”</a:t>
            </a:r>
            <a:r>
              <a:rPr lang="am-ET" dirty="0"/>
              <a:t>እግዚአብሔር ዓለቴ፥ አምባዬ፥ መድኃኒቴ፥ አምላኬ፥ በእርሱም የምተማመንበት ረዳቴ፥ መታመኛዬና የደኅንነቴ ቀንድ መጠጊያዬም ነው።</a:t>
            </a:r>
            <a:r>
              <a:rPr lang="sv-SE" dirty="0"/>
              <a:t>” (</a:t>
            </a:r>
            <a:r>
              <a:rPr lang="am-ET" dirty="0"/>
              <a:t>መዝ</a:t>
            </a:r>
            <a:r>
              <a:rPr lang="sv-SE" dirty="0"/>
              <a:t>. </a:t>
            </a:r>
            <a:r>
              <a:rPr lang="am-ET" u="sng" dirty="0">
                <a:hlinkClick r:id="rId2" tooltip="open chapter"/>
              </a:rPr>
              <a:t>18</a:t>
            </a:r>
            <a:r>
              <a:rPr lang="am-ET" dirty="0"/>
              <a:t>፥</a:t>
            </a:r>
            <a:r>
              <a:rPr lang="am-ET" b="1" dirty="0">
                <a:hlinkClick r:id="rId3" tooltip="open verse in English + (Greek or Hebrew)"/>
              </a:rPr>
              <a:t>2</a:t>
            </a:r>
            <a:r>
              <a:rPr lang="sv-SE" dirty="0"/>
              <a:t>)</a:t>
            </a:r>
          </a:p>
          <a:p>
            <a:endParaRPr lang="sv-SE" dirty="0"/>
          </a:p>
        </p:txBody>
      </p:sp>
    </p:spTree>
    <p:extLst>
      <p:ext uri="{BB962C8B-B14F-4D97-AF65-F5344CB8AC3E}">
        <p14:creationId xmlns:p14="http://schemas.microsoft.com/office/powerpoint/2010/main" val="19558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r>
              <a:rPr lang="sv-SE" sz="4800" b="1" dirty="0">
                <a:solidFill>
                  <a:srgbClr val="0000FF"/>
                </a:solidFill>
                <a:effectLst>
                  <a:outerShdw blurRad="38100" dist="38100" dir="2700000" algn="tl">
                    <a:srgbClr val="000000">
                      <a:alpha val="43137"/>
                    </a:srgbClr>
                  </a:outerShdw>
                </a:effectLst>
              </a:rPr>
              <a:t>”Det är bättre att lita på Gud än på människor!”</a:t>
            </a:r>
          </a:p>
        </p:txBody>
      </p:sp>
      <p:sp>
        <p:nvSpPr>
          <p:cNvPr id="3" name="Platshållare för innehåll 2"/>
          <p:cNvSpPr>
            <a:spLocks noGrp="1"/>
          </p:cNvSpPr>
          <p:nvPr>
            <p:ph idx="1"/>
          </p:nvPr>
        </p:nvSpPr>
        <p:spPr>
          <a:xfrm>
            <a:off x="457200" y="2132856"/>
            <a:ext cx="8229600" cy="3993307"/>
          </a:xfrm>
        </p:spPr>
        <p:txBody>
          <a:bodyPr/>
          <a:lstStyle/>
          <a:p>
            <a:r>
              <a:rPr lang="sv-SE" b="1" dirty="0"/>
              <a:t>”</a:t>
            </a:r>
            <a:r>
              <a:rPr lang="sv-SE" dirty="0"/>
              <a:t>Det är bättre att ta sin tillflykt till </a:t>
            </a:r>
            <a:r>
              <a:rPr lang="sv-SE" cap="small" dirty="0"/>
              <a:t>Herren</a:t>
            </a:r>
            <a:br>
              <a:rPr lang="sv-SE" dirty="0"/>
            </a:br>
            <a:r>
              <a:rPr lang="sv-SE" dirty="0"/>
              <a:t>än att lita på människor.</a:t>
            </a:r>
            <a:r>
              <a:rPr lang="sv-SE" b="1" dirty="0"/>
              <a:t>” (</a:t>
            </a:r>
            <a:r>
              <a:rPr lang="sv-SE" dirty="0"/>
              <a:t>Psaltaren 118:8</a:t>
            </a:r>
            <a:r>
              <a:rPr lang="sv-SE" b="1" dirty="0"/>
              <a:t>)</a:t>
            </a:r>
            <a:endParaRPr lang="sv-SE" dirty="0"/>
          </a:p>
          <a:p>
            <a:r>
              <a:rPr lang="sv-SE" b="1" dirty="0"/>
              <a:t>”</a:t>
            </a:r>
            <a:r>
              <a:rPr lang="en-US" dirty="0"/>
              <a:t>It is better to trust in the </a:t>
            </a:r>
            <a:r>
              <a:rPr lang="en-US" cap="small" dirty="0"/>
              <a:t>Lord</a:t>
            </a:r>
            <a:r>
              <a:rPr lang="en-US" dirty="0"/>
              <a:t> than to put confidence in man.</a:t>
            </a:r>
            <a:r>
              <a:rPr lang="sv-SE" b="1" dirty="0"/>
              <a:t>” (</a:t>
            </a:r>
            <a:r>
              <a:rPr lang="sv-SE" dirty="0"/>
              <a:t>Psalm 118:8</a:t>
            </a:r>
            <a:r>
              <a:rPr lang="sv-SE" b="1" dirty="0"/>
              <a:t>)</a:t>
            </a:r>
          </a:p>
          <a:p>
            <a:r>
              <a:rPr lang="sv-SE" dirty="0"/>
              <a:t>”</a:t>
            </a:r>
            <a:r>
              <a:rPr lang="am-ET" dirty="0"/>
              <a:t>በሰው ከመታመን ይልቅ በእግዚአብሔር መታመን ይሻላል።</a:t>
            </a:r>
            <a:r>
              <a:rPr lang="sv-SE" dirty="0"/>
              <a:t>” (</a:t>
            </a:r>
            <a:r>
              <a:rPr lang="am-ET" dirty="0"/>
              <a:t>መዝ</a:t>
            </a:r>
            <a:r>
              <a:rPr lang="sv-SE" dirty="0"/>
              <a:t>. </a:t>
            </a:r>
            <a:r>
              <a:rPr lang="am-ET" u="sng" dirty="0">
                <a:hlinkClick r:id="rId2" tooltip="open chapter"/>
              </a:rPr>
              <a:t>118</a:t>
            </a:r>
            <a:r>
              <a:rPr lang="am-ET" dirty="0"/>
              <a:t>፥</a:t>
            </a:r>
            <a:r>
              <a:rPr lang="am-ET" b="1" dirty="0">
                <a:hlinkClick r:id="rId3" tooltip="open verse in English + (Greek or Hebrew)"/>
              </a:rPr>
              <a:t>8</a:t>
            </a:r>
            <a:r>
              <a:rPr lang="sv-SE" b="1" dirty="0"/>
              <a:t>)</a:t>
            </a:r>
          </a:p>
          <a:p>
            <a:pPr marL="0" indent="0">
              <a:buNone/>
            </a:pPr>
            <a:endParaRPr lang="sv-SE" b="1" dirty="0"/>
          </a:p>
        </p:txBody>
      </p:sp>
    </p:spTree>
    <p:extLst>
      <p:ext uri="{BB962C8B-B14F-4D97-AF65-F5344CB8AC3E}">
        <p14:creationId xmlns:p14="http://schemas.microsoft.com/office/powerpoint/2010/main" val="2698490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116632"/>
            <a:ext cx="8219256" cy="792088"/>
          </a:xfrm>
        </p:spPr>
        <p:txBody>
          <a:bodyPr>
            <a:noAutofit/>
          </a:bodyPr>
          <a:lstStyle/>
          <a:p>
            <a:r>
              <a:rPr lang="sv-SE" sz="4800" b="1" dirty="0">
                <a:solidFill>
                  <a:srgbClr val="0000FF"/>
                </a:solidFill>
                <a:effectLst>
                  <a:outerShdw blurRad="38100" dist="38100" dir="2700000" algn="tl">
                    <a:srgbClr val="000000">
                      <a:alpha val="43137"/>
                    </a:srgbClr>
                  </a:outerShdw>
                </a:effectLst>
              </a:rPr>
              <a:t>Tro och frälsning…</a:t>
            </a:r>
          </a:p>
        </p:txBody>
      </p:sp>
      <p:sp>
        <p:nvSpPr>
          <p:cNvPr id="3" name="Platshållare för innehåll 2"/>
          <p:cNvSpPr>
            <a:spLocks noGrp="1"/>
          </p:cNvSpPr>
          <p:nvPr>
            <p:ph idx="1"/>
          </p:nvPr>
        </p:nvSpPr>
        <p:spPr>
          <a:xfrm>
            <a:off x="323528" y="908720"/>
            <a:ext cx="8568952" cy="5832648"/>
          </a:xfrm>
        </p:spPr>
        <p:txBody>
          <a:bodyPr>
            <a:normAutofit fontScale="85000" lnSpcReduction="10000"/>
          </a:bodyPr>
          <a:lstStyle/>
          <a:p>
            <a:r>
              <a:rPr lang="sv-SE" dirty="0"/>
              <a:t>”</a:t>
            </a:r>
            <a:r>
              <a:rPr lang="sv-SE" b="1" u="sng" dirty="0"/>
              <a:t>Den som tror </a:t>
            </a:r>
            <a:r>
              <a:rPr lang="sv-SE" dirty="0"/>
              <a:t>och blir döpt </a:t>
            </a:r>
            <a:r>
              <a:rPr lang="sv-SE" b="1" u="sng" dirty="0"/>
              <a:t>ska bli frälst</a:t>
            </a:r>
            <a:r>
              <a:rPr lang="sv-SE" dirty="0"/>
              <a:t>, men </a:t>
            </a:r>
            <a:r>
              <a:rPr lang="sv-SE" b="1" u="sng" dirty="0"/>
              <a:t>den som inte tror ska bli fördömd</a:t>
            </a:r>
            <a:r>
              <a:rPr lang="sv-SE" dirty="0"/>
              <a:t>.” (Markus. 16:16)</a:t>
            </a:r>
          </a:p>
          <a:p>
            <a:r>
              <a:rPr lang="sv-SE" dirty="0"/>
              <a:t>”</a:t>
            </a:r>
            <a:r>
              <a:rPr lang="sv-SE" b="1" baseline="30000" dirty="0"/>
              <a:t> 8 </a:t>
            </a:r>
            <a:r>
              <a:rPr lang="sv-SE" dirty="0"/>
              <a:t> </a:t>
            </a:r>
            <a:r>
              <a:rPr lang="sv-SE" b="1" u="sng" dirty="0"/>
              <a:t>Av nåden är ni frälsta genom tron</a:t>
            </a:r>
            <a:r>
              <a:rPr lang="sv-SE" dirty="0"/>
              <a:t>, inte av er själva. Guds gåva är det, </a:t>
            </a:r>
            <a:r>
              <a:rPr lang="sv-SE" b="1" baseline="30000" dirty="0"/>
              <a:t>9 </a:t>
            </a:r>
            <a:r>
              <a:rPr lang="sv-SE" dirty="0"/>
              <a:t> inte på grund av gärningar för att ingen ska berömma sig” (Efesierbrevet 2:8-9)</a:t>
            </a:r>
          </a:p>
          <a:p>
            <a:endParaRPr lang="sv-SE" sz="1200" dirty="0"/>
          </a:p>
          <a:p>
            <a:r>
              <a:rPr lang="sv-SE" dirty="0"/>
              <a:t>”</a:t>
            </a:r>
            <a:r>
              <a:rPr lang="en-US" b="1" baseline="30000" dirty="0"/>
              <a:t> 16 </a:t>
            </a:r>
            <a:r>
              <a:rPr lang="en-US" dirty="0"/>
              <a:t>He that believeth and is baptized shall be saved; but he that believeth not shall be damned.</a:t>
            </a:r>
            <a:r>
              <a:rPr lang="sv-SE" dirty="0"/>
              <a:t>” (Mark 16:16)</a:t>
            </a:r>
          </a:p>
          <a:p>
            <a:r>
              <a:rPr lang="en-US" b="1" baseline="30000" dirty="0"/>
              <a:t>“8 </a:t>
            </a:r>
            <a:r>
              <a:rPr lang="en-US" dirty="0"/>
              <a:t>For by grace are ye saved through faith; and that not of yourselves: it is the gift of God: </a:t>
            </a:r>
            <a:r>
              <a:rPr lang="en-US" b="1" baseline="30000" dirty="0"/>
              <a:t>9 </a:t>
            </a:r>
            <a:r>
              <a:rPr lang="en-US" dirty="0"/>
              <a:t>Not of works, lest any man should boast.” (</a:t>
            </a:r>
            <a:r>
              <a:rPr lang="sv-SE" dirty="0" err="1"/>
              <a:t>Ephesians</a:t>
            </a:r>
            <a:r>
              <a:rPr lang="sv-SE" dirty="0"/>
              <a:t> 2:8-9</a:t>
            </a:r>
            <a:r>
              <a:rPr lang="en-US" dirty="0"/>
              <a:t>)</a:t>
            </a:r>
          </a:p>
          <a:p>
            <a:endParaRPr lang="sv-SE" sz="1200" dirty="0"/>
          </a:p>
          <a:p>
            <a:r>
              <a:rPr lang="sv-SE" dirty="0"/>
              <a:t>”</a:t>
            </a:r>
            <a:r>
              <a:rPr lang="am-ET" b="1" dirty="0"/>
              <a:t>ያመነ የተጠመቀም ይድናል</a:t>
            </a:r>
            <a:r>
              <a:rPr lang="am-ET" dirty="0"/>
              <a:t>፥ ያላመነ ግን ይፈረድበታል።</a:t>
            </a:r>
            <a:r>
              <a:rPr lang="sv-SE" dirty="0"/>
              <a:t>” (</a:t>
            </a:r>
            <a:r>
              <a:rPr lang="am-ET" dirty="0"/>
              <a:t>ማር</a:t>
            </a:r>
            <a:r>
              <a:rPr lang="sv-SE" dirty="0"/>
              <a:t>. </a:t>
            </a:r>
            <a:r>
              <a:rPr lang="am-ET" dirty="0">
                <a:hlinkClick r:id="rId2" tooltip="open chapter"/>
              </a:rPr>
              <a:t>16</a:t>
            </a:r>
            <a:r>
              <a:rPr lang="am-ET" dirty="0"/>
              <a:t>፥</a:t>
            </a:r>
            <a:r>
              <a:rPr lang="am-ET" b="1" dirty="0">
                <a:hlinkClick r:id="rId3" tooltip="open verse in English + (Greek or Hebrew)"/>
              </a:rPr>
              <a:t>16</a:t>
            </a:r>
            <a:r>
              <a:rPr lang="sv-SE" dirty="0"/>
              <a:t>)</a:t>
            </a:r>
          </a:p>
          <a:p>
            <a:r>
              <a:rPr lang="sv-SE" dirty="0"/>
              <a:t>”</a:t>
            </a:r>
            <a:r>
              <a:rPr lang="am-ET" dirty="0"/>
              <a:t>ጸጋው በእምነት አድኖአችኋልና፤ ይህም የእግዚአብሔር ስጦታ ነው እንጂ ከእናንተ አይደለም</a:t>
            </a:r>
            <a:r>
              <a:rPr lang="sv-SE" dirty="0"/>
              <a:t>” (</a:t>
            </a:r>
            <a:r>
              <a:rPr lang="am-ET" dirty="0"/>
              <a:t>ኤፌ</a:t>
            </a:r>
            <a:r>
              <a:rPr lang="sv-SE" dirty="0"/>
              <a:t>. </a:t>
            </a:r>
            <a:r>
              <a:rPr lang="am-ET" dirty="0">
                <a:hlinkClick r:id="rId4" tooltip="open chapter"/>
              </a:rPr>
              <a:t>2</a:t>
            </a:r>
            <a:r>
              <a:rPr lang="am-ET" dirty="0"/>
              <a:t>፥</a:t>
            </a:r>
            <a:r>
              <a:rPr lang="am-ET" b="1" dirty="0">
                <a:hlinkClick r:id="rId5" tooltip="open verse in English + (Greek or Hebrew)"/>
              </a:rPr>
              <a:t>8</a:t>
            </a:r>
            <a:r>
              <a:rPr lang="sv-SE" dirty="0"/>
              <a:t>)</a:t>
            </a:r>
          </a:p>
          <a:p>
            <a:endParaRPr lang="sv-SE" dirty="0"/>
          </a:p>
        </p:txBody>
      </p:sp>
    </p:spTree>
    <p:extLst>
      <p:ext uri="{BB962C8B-B14F-4D97-AF65-F5344CB8AC3E}">
        <p14:creationId xmlns:p14="http://schemas.microsoft.com/office/powerpoint/2010/main" val="1136755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778098"/>
          </a:xfrm>
        </p:spPr>
        <p:txBody>
          <a:bodyPr/>
          <a:lstStyle/>
          <a:p>
            <a:r>
              <a:rPr lang="sv-SE" b="1" dirty="0">
                <a:solidFill>
                  <a:srgbClr val="0000FF"/>
                </a:solidFill>
                <a:effectLst>
                  <a:outerShdw blurRad="38100" dist="38100" dir="2700000" algn="tl">
                    <a:srgbClr val="000000">
                      <a:alpha val="43137"/>
                    </a:srgbClr>
                  </a:outerShdw>
                </a:effectLst>
              </a:rPr>
              <a:t>Omöjligt att behaga Gud utan tro!</a:t>
            </a:r>
          </a:p>
        </p:txBody>
      </p:sp>
      <p:sp>
        <p:nvSpPr>
          <p:cNvPr id="3" name="Platshållare för innehåll 2"/>
          <p:cNvSpPr>
            <a:spLocks noGrp="1"/>
          </p:cNvSpPr>
          <p:nvPr>
            <p:ph idx="1"/>
          </p:nvPr>
        </p:nvSpPr>
        <p:spPr>
          <a:xfrm>
            <a:off x="457200" y="1268760"/>
            <a:ext cx="8229600" cy="5256584"/>
          </a:xfrm>
        </p:spPr>
        <p:txBody>
          <a:bodyPr>
            <a:normAutofit fontScale="85000" lnSpcReduction="20000"/>
          </a:bodyPr>
          <a:lstStyle/>
          <a:p>
            <a:r>
              <a:rPr lang="sv-SE" sz="3900" dirty="0"/>
              <a:t>”</a:t>
            </a:r>
            <a:r>
              <a:rPr lang="sv-SE" sz="3900" b="1" baseline="30000" dirty="0"/>
              <a:t> 6</a:t>
            </a:r>
            <a:r>
              <a:rPr lang="sv-SE" sz="3900" u="sng" baseline="30000" dirty="0">
                <a:solidFill>
                  <a:srgbClr val="0000FF"/>
                </a:solidFill>
              </a:rPr>
              <a:t> </a:t>
            </a:r>
            <a:r>
              <a:rPr lang="sv-SE" sz="3900" u="sng" dirty="0">
                <a:solidFill>
                  <a:srgbClr val="0000FF"/>
                </a:solidFill>
              </a:rPr>
              <a:t>Utan tro är det omöjligt att behaga Gud</a:t>
            </a:r>
            <a:r>
              <a:rPr lang="sv-SE" sz="3900" dirty="0"/>
              <a:t>, för den som kommer till Gud måste tro </a:t>
            </a:r>
            <a:r>
              <a:rPr lang="sv-SE" sz="3900" b="1" u="sng" dirty="0">
                <a:solidFill>
                  <a:srgbClr val="0000FF"/>
                </a:solidFill>
              </a:rPr>
              <a:t>att han finns</a:t>
            </a:r>
            <a:r>
              <a:rPr lang="sv-SE" sz="3900" dirty="0"/>
              <a:t> och att </a:t>
            </a:r>
            <a:r>
              <a:rPr lang="sv-SE" sz="3900" b="1" u="sng" dirty="0">
                <a:solidFill>
                  <a:srgbClr val="0000FF"/>
                </a:solidFill>
              </a:rPr>
              <a:t>han lönar dem som söker honom</a:t>
            </a:r>
            <a:r>
              <a:rPr lang="sv-SE" sz="3900" dirty="0"/>
              <a:t>.”</a:t>
            </a:r>
            <a:r>
              <a:rPr lang="sv-SE" dirty="0"/>
              <a:t> </a:t>
            </a:r>
            <a:r>
              <a:rPr lang="sv-SE" sz="2600" dirty="0"/>
              <a:t>(</a:t>
            </a:r>
            <a:r>
              <a:rPr lang="sv-SE" sz="2600" dirty="0" err="1"/>
              <a:t>Heb</a:t>
            </a:r>
            <a:r>
              <a:rPr lang="sv-SE" sz="2600" dirty="0"/>
              <a:t>. 11:6) SFB (98)</a:t>
            </a:r>
            <a:endParaRPr lang="sv-SE" sz="1000" dirty="0"/>
          </a:p>
          <a:p>
            <a:endParaRPr lang="sv-SE" sz="1200" dirty="0"/>
          </a:p>
          <a:p>
            <a:r>
              <a:rPr lang="sv-SE" dirty="0"/>
              <a:t>”</a:t>
            </a:r>
            <a:r>
              <a:rPr lang="en-US" b="1" baseline="30000" dirty="0"/>
              <a:t> 6 </a:t>
            </a:r>
            <a:r>
              <a:rPr lang="en-US" sz="3900" dirty="0"/>
              <a:t>But without faith it is impossible to please him: for he that cometh to God must believe that he is, and that </a:t>
            </a:r>
            <a:r>
              <a:rPr lang="en-US" sz="3900" b="1" dirty="0"/>
              <a:t>he is a rewarder of them that </a:t>
            </a:r>
            <a:r>
              <a:rPr lang="en-US" sz="3900" b="1" u="sng" dirty="0">
                <a:solidFill>
                  <a:srgbClr val="0000FF"/>
                </a:solidFill>
              </a:rPr>
              <a:t>diligently</a:t>
            </a:r>
            <a:r>
              <a:rPr lang="en-US" sz="3900" b="1" dirty="0"/>
              <a:t> seek him</a:t>
            </a:r>
            <a:r>
              <a:rPr lang="sv-SE" dirty="0"/>
              <a:t>” (</a:t>
            </a:r>
            <a:r>
              <a:rPr lang="sv-SE" dirty="0" err="1"/>
              <a:t>Hebrews</a:t>
            </a:r>
            <a:r>
              <a:rPr lang="sv-SE" dirty="0"/>
              <a:t> 11:6) KJV</a:t>
            </a:r>
          </a:p>
          <a:p>
            <a:endParaRPr lang="sv-SE" sz="1200" dirty="0"/>
          </a:p>
          <a:p>
            <a:r>
              <a:rPr lang="sv-SE" sz="3500" dirty="0"/>
              <a:t>”</a:t>
            </a:r>
            <a:r>
              <a:rPr lang="am-ET" sz="3500" dirty="0"/>
              <a:t>ያለ እምነትም ደስ ማሰኘት</a:t>
            </a:r>
            <a:r>
              <a:rPr lang="sv-SE" sz="3500" dirty="0"/>
              <a:t> </a:t>
            </a:r>
            <a:r>
              <a:rPr lang="am-ET" sz="3500" dirty="0"/>
              <a:t>አይቻልም፤ ወደ እግዚአብሔር</a:t>
            </a:r>
            <a:r>
              <a:rPr lang="sv-SE" sz="3500" dirty="0"/>
              <a:t> </a:t>
            </a:r>
          </a:p>
          <a:p>
            <a:pPr marL="0" indent="0">
              <a:buNone/>
            </a:pPr>
            <a:r>
              <a:rPr lang="am-ET" sz="3500" dirty="0"/>
              <a:t> የሚደርስ እግዚአብሔር እንዳለ ለሚፈልጉትም ዋጋ እንዲሰጥ ያምን ዘንድ ያስፈልገዋልና።</a:t>
            </a:r>
            <a:r>
              <a:rPr lang="sv-SE" sz="3500" dirty="0"/>
              <a:t>” (</a:t>
            </a:r>
            <a:r>
              <a:rPr lang="am-ET" sz="3500" dirty="0"/>
              <a:t>ዕብ</a:t>
            </a:r>
            <a:r>
              <a:rPr lang="sv-SE" sz="3500" dirty="0"/>
              <a:t>. </a:t>
            </a:r>
            <a:r>
              <a:rPr lang="am-ET" sz="3500" u="sng" dirty="0">
                <a:hlinkClick r:id="rId2" tooltip="open chapter"/>
              </a:rPr>
              <a:t>11</a:t>
            </a:r>
            <a:r>
              <a:rPr lang="am-ET" sz="3500" dirty="0"/>
              <a:t>፥</a:t>
            </a:r>
            <a:r>
              <a:rPr lang="am-ET" sz="3500" b="1" dirty="0">
                <a:hlinkClick r:id="rId3" tooltip="open verse in English + (Greek or Hebrew)"/>
              </a:rPr>
              <a:t>6</a:t>
            </a:r>
            <a:r>
              <a:rPr lang="sv-SE" sz="3500" dirty="0"/>
              <a:t>)</a:t>
            </a:r>
          </a:p>
        </p:txBody>
      </p:sp>
    </p:spTree>
    <p:extLst>
      <p:ext uri="{BB962C8B-B14F-4D97-AF65-F5344CB8AC3E}">
        <p14:creationId xmlns:p14="http://schemas.microsoft.com/office/powerpoint/2010/main" val="124805014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1677</TotalTime>
  <Words>929</Words>
  <Application>Microsoft Office PowerPoint</Application>
  <PresentationFormat>Bildspel på skärmen (4:3)</PresentationFormat>
  <Paragraphs>204</Paragraphs>
  <Slides>28</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28</vt:i4>
      </vt:variant>
    </vt:vector>
  </HeadingPairs>
  <TitlesOfParts>
    <vt:vector size="33" baseType="lpstr">
      <vt:lpstr>Arial</vt:lpstr>
      <vt:lpstr>Calibri</vt:lpstr>
      <vt:lpstr>Nyala</vt:lpstr>
      <vt:lpstr>Times New Roman</vt:lpstr>
      <vt:lpstr>Office-tema</vt:lpstr>
      <vt:lpstr>TEMA:  ”TRO på GUD”</vt:lpstr>
      <vt:lpstr>Frågor som behandlas i ämnet:</vt:lpstr>
      <vt:lpstr>Vad är tro?</vt:lpstr>
      <vt:lpstr>Betydelse av ordet ”tro”…</vt:lpstr>
      <vt:lpstr>Vad är tro?</vt:lpstr>
      <vt:lpstr>Gud känner dem som förtröstar sig på honom!</vt:lpstr>
      <vt:lpstr>”Det är bättre att lita på Gud än på människor!”</vt:lpstr>
      <vt:lpstr>Tro och frälsning…</vt:lpstr>
      <vt:lpstr>Omöjligt att behaga Gud utan tro!</vt:lpstr>
      <vt:lpstr>Den rättfärdige ska leva av tro!</vt:lpstr>
      <vt:lpstr>Vi vandrar i tro utan att se!</vt:lpstr>
      <vt:lpstr>Därför att han…såg den Osynlige!</vt:lpstr>
      <vt:lpstr>”Att se Kristus i tro…”</vt:lpstr>
      <vt:lpstr>Tro för att ”utstå prövningar”</vt:lpstr>
      <vt:lpstr>Vår bedrövelse… varar ett ögonblick…</vt:lpstr>
      <vt:lpstr>Tro på Gud och heligt leverne!</vt:lpstr>
      <vt:lpstr>Han som har makt att…</vt:lpstr>
      <vt:lpstr>God är trofast!</vt:lpstr>
      <vt:lpstr>En av Andens frukter i våra liv!</vt:lpstr>
      <vt:lpstr>Att inte lita på Gud har grava konsekvenser!</vt:lpstr>
      <vt:lpstr>Att välja att inte tro har konsekvenser</vt:lpstr>
      <vt:lpstr>En del av ”Kristi sinne”</vt:lpstr>
      <vt:lpstr>Kristi sinne (forts.)</vt:lpstr>
      <vt:lpstr>Tron kommer av predikan!</vt:lpstr>
      <vt:lpstr>Tron kommer av predikan (forts.)</vt:lpstr>
      <vt:lpstr>Äktheten i vår tro skall visa sig!</vt:lpstr>
      <vt:lpstr>Tro på Gud besegrar världen!</vt:lpstr>
      <vt:lpstr>Seger genom tro…</vt:lpstr>
    </vt:vector>
  </TitlesOfParts>
  <Company>SL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”TRO”</dc:title>
  <dc:creator>Asrat Yohannes</dc:creator>
  <cp:lastModifiedBy>Y A</cp:lastModifiedBy>
  <cp:revision>76</cp:revision>
  <dcterms:created xsi:type="dcterms:W3CDTF">2017-05-25T08:20:09Z</dcterms:created>
  <dcterms:modified xsi:type="dcterms:W3CDTF">2017-05-26T12:25:42Z</dcterms:modified>
</cp:coreProperties>
</file>